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93" r:id="rId5"/>
    <p:sldId id="261" r:id="rId6"/>
    <p:sldId id="294" r:id="rId7"/>
    <p:sldId id="262" r:id="rId8"/>
    <p:sldId id="292" r:id="rId9"/>
    <p:sldId id="264" r:id="rId10"/>
    <p:sldId id="283" r:id="rId11"/>
    <p:sldId id="284" r:id="rId12"/>
    <p:sldId id="268" r:id="rId13"/>
    <p:sldId id="269" r:id="rId14"/>
    <p:sldId id="289" r:id="rId15"/>
    <p:sldId id="290" r:id="rId16"/>
    <p:sldId id="285" r:id="rId17"/>
    <p:sldId id="263" r:id="rId18"/>
    <p:sldId id="265" r:id="rId19"/>
    <p:sldId id="266" r:id="rId20"/>
    <p:sldId id="267" r:id="rId21"/>
    <p:sldId id="270" r:id="rId22"/>
    <p:sldId id="271" r:id="rId23"/>
    <p:sldId id="272" r:id="rId24"/>
    <p:sldId id="288" r:id="rId25"/>
    <p:sldId id="286" r:id="rId26"/>
    <p:sldId id="274" r:id="rId27"/>
    <p:sldId id="275" r:id="rId28"/>
    <p:sldId id="287" r:id="rId29"/>
    <p:sldId id="279" r:id="rId30"/>
    <p:sldId id="280" r:id="rId31"/>
    <p:sldId id="281" r:id="rId32"/>
    <p:sldId id="291" r:id="rId33"/>
    <p:sldId id="295" r:id="rId34"/>
    <p:sldId id="28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478" autoAdjust="0"/>
    <p:restoredTop sz="94660"/>
  </p:normalViewPr>
  <p:slideViewPr>
    <p:cSldViewPr snapToGrid="0">
      <p:cViewPr varScale="1">
        <p:scale>
          <a:sx n="72" d="100"/>
          <a:sy n="72" d="100"/>
        </p:scale>
        <p:origin x="232" y="5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DD8C8-7920-4F82-A50C-C08DA5326E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EBBD7-3F44-4A5E-A935-CAA8852D64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927466-F099-40C9-AB8E-CDA8DC37C438}"/>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3A9979C1-7CAA-4C90-A4AD-BB20724664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2119A-5184-4B45-80BD-7A9EE5E87A50}"/>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350848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65226-D9FC-4E35-B4C5-30A0A592D9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3D88CA-80A8-4B85-8E09-9F51C8CE49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D23368-79F3-40EC-B5CD-49D7ECD702A7}"/>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08C831E5-16CF-463C-9B31-C89A21A43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866C1B-2FE9-43C3-AD93-3954505D54A8}"/>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1991268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973DDE-0384-40B6-B3BA-EB2BCD65C7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7FC891-3522-4C43-8C60-C39BFAE5CD1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92610C-156B-4F53-852B-44C571F4CC93}"/>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E3F863E4-F58F-4874-AEAB-A44A74B0E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BAEF4F-8F3C-4447-827A-F2EC204CFDC6}"/>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286637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A5952-95B9-4289-9D03-DF670A90F9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0B7516-A9F2-40D9-85A5-DB99721A51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1A3371-1C11-466D-8174-4AFB5480764D}"/>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98326B95-3E66-48FF-9516-E73187940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E286C-F574-464D-97A5-87575D1E6B42}"/>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58537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4C3E-F52A-4DC2-9AC6-46299FF11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179653-EB09-4CB9-8060-EC50B65CE8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035AAD2-9FE4-4A7E-8699-B5C7B569D32F}"/>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E3F9B8C3-0108-46A1-9D80-3569903B22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E1342F-C39B-47EB-A299-87C9D9D74FDF}"/>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268674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6114-EBCA-417D-87E0-18F93F6952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D733A-C0D3-4DC7-8D65-11ADA63331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90DF21-ED29-4C87-8F87-859904B42CE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66C2C8-51A0-4028-BA8E-2A050C3A8B8A}"/>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6" name="Footer Placeholder 5">
            <a:extLst>
              <a:ext uri="{FF2B5EF4-FFF2-40B4-BE49-F238E27FC236}">
                <a16:creationId xmlns:a16="http://schemas.microsoft.com/office/drawing/2014/main" id="{8E66C49B-5884-4734-815A-7F50C94B0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EA3FC-59E9-4AE2-851B-7B3DEA662B6D}"/>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3699434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E95FE-D057-4E34-A0D1-CDD7F5BC97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2E07AE-5B52-4FBE-80DD-EA0C81650B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6B8DC4-B576-4F12-A342-8FC34068D9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333BD3-0B5C-4E0E-AEE9-712E535F4F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43761F2-CE28-46E2-982C-0B3B20FAC09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F3B29B-2D7D-43DD-8758-DFA16D4B27F1}"/>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8" name="Footer Placeholder 7">
            <a:extLst>
              <a:ext uri="{FF2B5EF4-FFF2-40B4-BE49-F238E27FC236}">
                <a16:creationId xmlns:a16="http://schemas.microsoft.com/office/drawing/2014/main" id="{2F4B3E10-0CFA-4C29-B2D9-012BAFD221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C2E977-02E1-4490-8729-0CB6DBCAFC6E}"/>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3620449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0104-0C5F-4B0B-A788-AFEE87BFF3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C2DEAF-E6B2-4E15-A28A-8D1EB518C269}"/>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4" name="Footer Placeholder 3">
            <a:extLst>
              <a:ext uri="{FF2B5EF4-FFF2-40B4-BE49-F238E27FC236}">
                <a16:creationId xmlns:a16="http://schemas.microsoft.com/office/drawing/2014/main" id="{65E75A8A-B4E2-44E7-B5F6-19D683A726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3B9D9E-53BF-4873-922A-00180C6A9DB4}"/>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98237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15FA4F-C62D-4466-BB08-6902F48B6CD4}"/>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3" name="Footer Placeholder 2">
            <a:extLst>
              <a:ext uri="{FF2B5EF4-FFF2-40B4-BE49-F238E27FC236}">
                <a16:creationId xmlns:a16="http://schemas.microsoft.com/office/drawing/2014/main" id="{810D4D39-45F8-403A-9227-35A0ECE60D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55A49B-F37B-4763-9EDF-B8422215E8BA}"/>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164452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F321-80CD-4FD1-8261-4EC7FE2353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9AFCE2-742C-41C0-82A6-171D22BB90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455C74-AF61-401B-B0F7-C5254452E8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B62022-D7C4-45FE-B002-7C55F5AEBE99}"/>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6" name="Footer Placeholder 5">
            <a:extLst>
              <a:ext uri="{FF2B5EF4-FFF2-40B4-BE49-F238E27FC236}">
                <a16:creationId xmlns:a16="http://schemas.microsoft.com/office/drawing/2014/main" id="{13C5DF36-035E-4FE2-80FD-82228E8723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648AE-87D1-4CA6-814F-AF1694AC5970}"/>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422165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1BFF2-0BA5-48F9-B6AC-E2DD1F6CD7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F184DB-12F3-4891-9112-9E34E46437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C3BB91-82DD-47AE-B42C-2DE456BC5E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43693A-8CA6-4512-8410-E2695A8D9614}"/>
              </a:ext>
            </a:extLst>
          </p:cNvPr>
          <p:cNvSpPr>
            <a:spLocks noGrp="1"/>
          </p:cNvSpPr>
          <p:nvPr>
            <p:ph type="dt" sz="half" idx="10"/>
          </p:nvPr>
        </p:nvSpPr>
        <p:spPr/>
        <p:txBody>
          <a:bodyPr/>
          <a:lstStyle/>
          <a:p>
            <a:fld id="{0119CDE4-FCC4-4560-9F4D-C816DB6A8A7A}" type="datetimeFigureOut">
              <a:rPr lang="en-US" smtClean="0"/>
              <a:t>2/25/19</a:t>
            </a:fld>
            <a:endParaRPr lang="en-US"/>
          </a:p>
        </p:txBody>
      </p:sp>
      <p:sp>
        <p:nvSpPr>
          <p:cNvPr id="6" name="Footer Placeholder 5">
            <a:extLst>
              <a:ext uri="{FF2B5EF4-FFF2-40B4-BE49-F238E27FC236}">
                <a16:creationId xmlns:a16="http://schemas.microsoft.com/office/drawing/2014/main" id="{55E55888-1618-43C3-9CDE-DBF3E3A61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E99237-C568-4554-8DB9-2D4A5B254F18}"/>
              </a:ext>
            </a:extLst>
          </p:cNvPr>
          <p:cNvSpPr>
            <a:spLocks noGrp="1"/>
          </p:cNvSpPr>
          <p:nvPr>
            <p:ph type="sldNum" sz="quarter" idx="12"/>
          </p:nvPr>
        </p:nvSpPr>
        <p:spPr/>
        <p:txBody>
          <a:bodyPr/>
          <a:lstStyle/>
          <a:p>
            <a:fld id="{B8ADD93B-D2CB-4157-A31C-6F52D0DB9C1D}" type="slidenum">
              <a:rPr lang="en-US" smtClean="0"/>
              <a:t>‹#›</a:t>
            </a:fld>
            <a:endParaRPr lang="en-US"/>
          </a:p>
        </p:txBody>
      </p:sp>
    </p:spTree>
    <p:extLst>
      <p:ext uri="{BB962C8B-B14F-4D97-AF65-F5344CB8AC3E}">
        <p14:creationId xmlns:p14="http://schemas.microsoft.com/office/powerpoint/2010/main" val="4216958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4E436-24DE-4931-805C-6F65F74DEB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F1B62F-75A2-47E0-A4D6-80DF01F1B6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EE6F9E-78BC-42CC-9DA7-FEE6CCB161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19CDE4-FCC4-4560-9F4D-C816DB6A8A7A}" type="datetimeFigureOut">
              <a:rPr lang="en-US" smtClean="0"/>
              <a:t>2/25/19</a:t>
            </a:fld>
            <a:endParaRPr lang="en-US"/>
          </a:p>
        </p:txBody>
      </p:sp>
      <p:sp>
        <p:nvSpPr>
          <p:cNvPr id="5" name="Footer Placeholder 4">
            <a:extLst>
              <a:ext uri="{FF2B5EF4-FFF2-40B4-BE49-F238E27FC236}">
                <a16:creationId xmlns:a16="http://schemas.microsoft.com/office/drawing/2014/main" id="{41B9E659-12F0-44B6-BCF5-0705B81183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A70954-796F-4A26-A103-564F9CFC1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DD93B-D2CB-4157-A31C-6F52D0DB9C1D}" type="slidenum">
              <a:rPr lang="en-US" smtClean="0"/>
              <a:t>‹#›</a:t>
            </a:fld>
            <a:endParaRPr lang="en-US"/>
          </a:p>
        </p:txBody>
      </p:sp>
    </p:spTree>
    <p:extLst>
      <p:ext uri="{BB962C8B-B14F-4D97-AF65-F5344CB8AC3E}">
        <p14:creationId xmlns:p14="http://schemas.microsoft.com/office/powerpoint/2010/main" val="600756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tiff"/><Relationship Id="rId2" Type="http://schemas.openxmlformats.org/officeDocument/2006/relationships/image" Target="../media/image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youtube.com/watch?v=W_gxLKSsSI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4.xml"/><Relationship Id="rId5" Type="http://schemas.openxmlformats.org/officeDocument/2006/relationships/image" Target="../media/image16.jp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learndatasci.com/tutorials/reinforcement-q-learning-scratch-python-openai-gym/" TargetMode="External"/><Relationship Id="rId2" Type="http://schemas.openxmlformats.org/officeDocument/2006/relationships/hyperlink" Target="http://www.scholarpedia.org/article/Reinforcement_learn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www.youtube.com/watch?v=vppFvq2quQ0&amp;feature=youtu.b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EC93F-8720-4345-BDE5-E815B4AA8D0E}"/>
              </a:ext>
            </a:extLst>
          </p:cNvPr>
          <p:cNvSpPr>
            <a:spLocks noGrp="1"/>
          </p:cNvSpPr>
          <p:nvPr>
            <p:ph type="ctrTitle"/>
          </p:nvPr>
        </p:nvSpPr>
        <p:spPr>
          <a:xfrm>
            <a:off x="1524000" y="1122363"/>
            <a:ext cx="9144000" cy="1526708"/>
          </a:xfrm>
        </p:spPr>
        <p:txBody>
          <a:bodyPr/>
          <a:lstStyle/>
          <a:p>
            <a:r>
              <a:rPr lang="en-US" dirty="0"/>
              <a:t>Reinforcement Learning</a:t>
            </a:r>
          </a:p>
        </p:txBody>
      </p:sp>
      <p:sp>
        <p:nvSpPr>
          <p:cNvPr id="5" name="TextBox 4">
            <a:extLst>
              <a:ext uri="{FF2B5EF4-FFF2-40B4-BE49-F238E27FC236}">
                <a16:creationId xmlns:a16="http://schemas.microsoft.com/office/drawing/2014/main" id="{3B84EF6C-CBC3-F146-99FC-09F89224FE8E}"/>
              </a:ext>
            </a:extLst>
          </p:cNvPr>
          <p:cNvSpPr txBox="1"/>
          <p:nvPr/>
        </p:nvSpPr>
        <p:spPr>
          <a:xfrm>
            <a:off x="2095987" y="6488668"/>
            <a:ext cx="9193864" cy="369332"/>
          </a:xfrm>
          <a:prstGeom prst="rect">
            <a:avLst/>
          </a:prstGeom>
          <a:noFill/>
        </p:spPr>
        <p:txBody>
          <a:bodyPr wrap="none" rtlCol="0">
            <a:spAutoFit/>
          </a:bodyPr>
          <a:lstStyle/>
          <a:p>
            <a:r>
              <a:rPr lang="en-GB" dirty="0"/>
              <a:t>Adapted from a lecture given by </a:t>
            </a:r>
            <a:r>
              <a:rPr lang="en-GB" dirty="0" err="1"/>
              <a:t>Ayorkor</a:t>
            </a:r>
            <a:r>
              <a:rPr lang="en-GB" dirty="0"/>
              <a:t> </a:t>
            </a:r>
            <a:r>
              <a:rPr lang="en-GB" dirty="0" err="1"/>
              <a:t>Korsah</a:t>
            </a:r>
            <a:r>
              <a:rPr lang="en-GB" dirty="0"/>
              <a:t> &amp; Chika Yinka-Banjo at Data Science Africa 2018</a:t>
            </a:r>
          </a:p>
        </p:txBody>
      </p:sp>
      <p:sp>
        <p:nvSpPr>
          <p:cNvPr id="9" name="Subtitle 8">
            <a:extLst>
              <a:ext uri="{FF2B5EF4-FFF2-40B4-BE49-F238E27FC236}">
                <a16:creationId xmlns:a16="http://schemas.microsoft.com/office/drawing/2014/main" id="{42D45EBE-149D-BC48-B43C-9881DBA4122D}"/>
              </a:ext>
            </a:extLst>
          </p:cNvPr>
          <p:cNvSpPr>
            <a:spLocks noGrp="1"/>
          </p:cNvSpPr>
          <p:nvPr>
            <p:ph type="subTitle" idx="1"/>
          </p:nvPr>
        </p:nvSpPr>
        <p:spPr/>
        <p:txBody>
          <a:bodyPr/>
          <a:lstStyle/>
          <a:p>
            <a:r>
              <a:rPr lang="en-GB" dirty="0" err="1"/>
              <a:t>Ayorkor</a:t>
            </a:r>
            <a:r>
              <a:rPr lang="en-GB" dirty="0"/>
              <a:t> </a:t>
            </a:r>
            <a:r>
              <a:rPr lang="en-GB" dirty="0" err="1"/>
              <a:t>Korsah</a:t>
            </a:r>
            <a:endParaRPr lang="en-GB" dirty="0"/>
          </a:p>
          <a:p>
            <a:r>
              <a:rPr lang="en-GB" dirty="0"/>
              <a:t>Guest Talk in Machine Learning Class at </a:t>
            </a:r>
            <a:r>
              <a:rPr lang="en-GB" dirty="0" err="1"/>
              <a:t>Ashesi</a:t>
            </a:r>
            <a:r>
              <a:rPr lang="en-GB" dirty="0"/>
              <a:t> University</a:t>
            </a:r>
          </a:p>
          <a:p>
            <a:r>
              <a:rPr lang="en-GB" dirty="0"/>
              <a:t>February 2019</a:t>
            </a:r>
          </a:p>
        </p:txBody>
      </p:sp>
    </p:spTree>
    <p:extLst>
      <p:ext uri="{BB962C8B-B14F-4D97-AF65-F5344CB8AC3E}">
        <p14:creationId xmlns:p14="http://schemas.microsoft.com/office/powerpoint/2010/main" val="2067473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B26B3-1C6D-1D48-8610-C9E337B4595F}"/>
              </a:ext>
            </a:extLst>
          </p:cNvPr>
          <p:cNvSpPr>
            <a:spLocks noGrp="1"/>
          </p:cNvSpPr>
          <p:nvPr>
            <p:ph type="title"/>
          </p:nvPr>
        </p:nvSpPr>
        <p:spPr/>
        <p:txBody>
          <a:bodyPr/>
          <a:lstStyle/>
          <a:p>
            <a:r>
              <a:rPr lang="en-GB" dirty="0"/>
              <a:t>Reinforcement Learning</a:t>
            </a:r>
          </a:p>
        </p:txBody>
      </p:sp>
      <p:sp>
        <p:nvSpPr>
          <p:cNvPr id="3" name="Content Placeholder 2">
            <a:extLst>
              <a:ext uri="{FF2B5EF4-FFF2-40B4-BE49-F238E27FC236}">
                <a16:creationId xmlns:a16="http://schemas.microsoft.com/office/drawing/2014/main" id="{8E5433C1-C6AF-F444-8552-21A311BB8305}"/>
              </a:ext>
            </a:extLst>
          </p:cNvPr>
          <p:cNvSpPr>
            <a:spLocks noGrp="1"/>
          </p:cNvSpPr>
          <p:nvPr>
            <p:ph idx="1"/>
          </p:nvPr>
        </p:nvSpPr>
        <p:spPr/>
        <p:txBody>
          <a:bodyPr/>
          <a:lstStyle/>
          <a:p>
            <a:r>
              <a:rPr lang="en-GB" dirty="0"/>
              <a:t>Learning by interacting with an environment </a:t>
            </a:r>
          </a:p>
          <a:p>
            <a:r>
              <a:rPr lang="en-GB" dirty="0"/>
              <a:t>Trial-and-error learning: the agent takes actions and gets feedback through a numeral reward/penalty)</a:t>
            </a:r>
          </a:p>
        </p:txBody>
      </p:sp>
      <p:cxnSp>
        <p:nvCxnSpPr>
          <p:cNvPr id="7" name="Straight Arrow Connector 6">
            <a:extLst>
              <a:ext uri="{FF2B5EF4-FFF2-40B4-BE49-F238E27FC236}">
                <a16:creationId xmlns:a16="http://schemas.microsoft.com/office/drawing/2014/main" id="{A496A6E0-2F2D-D541-9BDE-20BF7CB39D85}"/>
              </a:ext>
            </a:extLst>
          </p:cNvPr>
          <p:cNvCxnSpPr>
            <a:cxnSpLocks/>
          </p:cNvCxnSpPr>
          <p:nvPr/>
        </p:nvCxnSpPr>
        <p:spPr>
          <a:xfrm flipV="1">
            <a:off x="7237379" y="4492756"/>
            <a:ext cx="172064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CC46E5-C050-804F-B8AF-0606A9D5CC4A}"/>
              </a:ext>
            </a:extLst>
          </p:cNvPr>
          <p:cNvSpPr txBox="1"/>
          <p:nvPr/>
        </p:nvSpPr>
        <p:spPr>
          <a:xfrm>
            <a:off x="2720275" y="4634533"/>
            <a:ext cx="1968283" cy="1200329"/>
          </a:xfrm>
          <a:prstGeom prst="rect">
            <a:avLst/>
          </a:prstGeom>
          <a:noFill/>
        </p:spPr>
        <p:txBody>
          <a:bodyPr wrap="square" rtlCol="0">
            <a:spAutoFit/>
          </a:bodyPr>
          <a:lstStyle/>
          <a:p>
            <a:r>
              <a:rPr lang="en-GB" dirty="0"/>
              <a:t>Action 1: try taking hot bread from oven </a:t>
            </a:r>
            <a:r>
              <a:rPr lang="en-GB" b="1" dirty="0"/>
              <a:t>without</a:t>
            </a:r>
            <a:r>
              <a:rPr lang="en-GB" dirty="0"/>
              <a:t> gloves</a:t>
            </a:r>
          </a:p>
        </p:txBody>
      </p:sp>
      <p:sp>
        <p:nvSpPr>
          <p:cNvPr id="10" name="TextBox 9">
            <a:extLst>
              <a:ext uri="{FF2B5EF4-FFF2-40B4-BE49-F238E27FC236}">
                <a16:creationId xmlns:a16="http://schemas.microsoft.com/office/drawing/2014/main" id="{F44B672F-75C1-6B4A-8EE0-1A6406BD313C}"/>
              </a:ext>
            </a:extLst>
          </p:cNvPr>
          <p:cNvSpPr txBox="1"/>
          <p:nvPr/>
        </p:nvSpPr>
        <p:spPr>
          <a:xfrm>
            <a:off x="7237380" y="4634532"/>
            <a:ext cx="2077104" cy="923330"/>
          </a:xfrm>
          <a:prstGeom prst="rect">
            <a:avLst/>
          </a:prstGeom>
          <a:noFill/>
        </p:spPr>
        <p:txBody>
          <a:bodyPr wrap="square" rtlCol="0">
            <a:spAutoFit/>
          </a:bodyPr>
          <a:lstStyle/>
          <a:p>
            <a:r>
              <a:rPr lang="en-GB" dirty="0"/>
              <a:t>Action 2: take hot bread from oven </a:t>
            </a:r>
            <a:r>
              <a:rPr lang="en-GB" b="1" dirty="0"/>
              <a:t>with</a:t>
            </a:r>
            <a:r>
              <a:rPr lang="en-GB" dirty="0"/>
              <a:t> gloves</a:t>
            </a:r>
          </a:p>
        </p:txBody>
      </p:sp>
      <p:sp>
        <p:nvSpPr>
          <p:cNvPr id="11" name="TextBox 10">
            <a:extLst>
              <a:ext uri="{FF2B5EF4-FFF2-40B4-BE49-F238E27FC236}">
                <a16:creationId xmlns:a16="http://schemas.microsoft.com/office/drawing/2014/main" id="{30E18758-D02B-474B-89EC-B65869D3809C}"/>
              </a:ext>
            </a:extLst>
          </p:cNvPr>
          <p:cNvSpPr txBox="1"/>
          <p:nvPr/>
        </p:nvSpPr>
        <p:spPr>
          <a:xfrm>
            <a:off x="9731204" y="5955993"/>
            <a:ext cx="1473801" cy="369332"/>
          </a:xfrm>
          <a:prstGeom prst="rect">
            <a:avLst/>
          </a:prstGeom>
          <a:noFill/>
        </p:spPr>
        <p:txBody>
          <a:bodyPr wrap="none" rtlCol="0">
            <a:spAutoFit/>
          </a:bodyPr>
          <a:lstStyle/>
          <a:p>
            <a:r>
              <a:rPr lang="en-GB" dirty="0"/>
              <a:t>Reward: </a:t>
            </a:r>
            <a:r>
              <a:rPr lang="en-GB" b="1" dirty="0"/>
              <a:t>+100</a:t>
            </a:r>
          </a:p>
        </p:txBody>
      </p:sp>
      <p:sp>
        <p:nvSpPr>
          <p:cNvPr id="12" name="TextBox 11">
            <a:extLst>
              <a:ext uri="{FF2B5EF4-FFF2-40B4-BE49-F238E27FC236}">
                <a16:creationId xmlns:a16="http://schemas.microsoft.com/office/drawing/2014/main" id="{7C91CF85-0F3E-824D-AE0E-1938EA9538E6}"/>
              </a:ext>
            </a:extLst>
          </p:cNvPr>
          <p:cNvSpPr txBox="1"/>
          <p:nvPr/>
        </p:nvSpPr>
        <p:spPr>
          <a:xfrm>
            <a:off x="587263" y="6167483"/>
            <a:ext cx="1428917" cy="369332"/>
          </a:xfrm>
          <a:prstGeom prst="rect">
            <a:avLst/>
          </a:prstGeom>
          <a:noFill/>
        </p:spPr>
        <p:txBody>
          <a:bodyPr wrap="none" rtlCol="0">
            <a:spAutoFit/>
          </a:bodyPr>
          <a:lstStyle/>
          <a:p>
            <a:r>
              <a:rPr lang="en-GB" dirty="0"/>
              <a:t>Reward: </a:t>
            </a:r>
            <a:r>
              <a:rPr lang="en-GB" b="1" dirty="0"/>
              <a:t>-100</a:t>
            </a:r>
          </a:p>
        </p:txBody>
      </p:sp>
      <p:cxnSp>
        <p:nvCxnSpPr>
          <p:cNvPr id="13" name="Straight Arrow Connector 12">
            <a:extLst>
              <a:ext uri="{FF2B5EF4-FFF2-40B4-BE49-F238E27FC236}">
                <a16:creationId xmlns:a16="http://schemas.microsoft.com/office/drawing/2014/main" id="{8F18F8BE-8772-A749-BD24-5B6498CD661B}"/>
              </a:ext>
            </a:extLst>
          </p:cNvPr>
          <p:cNvCxnSpPr>
            <a:cxnSpLocks/>
          </p:cNvCxnSpPr>
          <p:nvPr/>
        </p:nvCxnSpPr>
        <p:spPr>
          <a:xfrm flipH="1" flipV="1">
            <a:off x="2634714" y="4492755"/>
            <a:ext cx="19682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7B182FDE-7513-0E41-B83F-ADD46BA7BA2B}"/>
              </a:ext>
            </a:extLst>
          </p:cNvPr>
          <p:cNvPicPr>
            <a:picLocks noChangeAspect="1"/>
          </p:cNvPicPr>
          <p:nvPr/>
        </p:nvPicPr>
        <p:blipFill>
          <a:blip r:embed="rId2"/>
          <a:stretch>
            <a:fillRect/>
          </a:stretch>
        </p:blipFill>
        <p:spPr>
          <a:xfrm>
            <a:off x="4682892" y="4001294"/>
            <a:ext cx="2292142" cy="1266475"/>
          </a:xfrm>
          <a:prstGeom prst="rect">
            <a:avLst/>
          </a:prstGeom>
        </p:spPr>
      </p:pic>
      <p:pic>
        <p:nvPicPr>
          <p:cNvPr id="23" name="Picture 22">
            <a:extLst>
              <a:ext uri="{FF2B5EF4-FFF2-40B4-BE49-F238E27FC236}">
                <a16:creationId xmlns:a16="http://schemas.microsoft.com/office/drawing/2014/main" id="{10BD7BF0-1403-2645-A7A7-FBAC26526797}"/>
              </a:ext>
            </a:extLst>
          </p:cNvPr>
          <p:cNvPicPr>
            <a:picLocks noChangeAspect="1"/>
          </p:cNvPicPr>
          <p:nvPr/>
        </p:nvPicPr>
        <p:blipFill>
          <a:blip r:embed="rId3"/>
          <a:stretch>
            <a:fillRect/>
          </a:stretch>
        </p:blipFill>
        <p:spPr>
          <a:xfrm>
            <a:off x="9270953" y="4001294"/>
            <a:ext cx="2394304" cy="1365640"/>
          </a:xfrm>
          <a:prstGeom prst="rect">
            <a:avLst/>
          </a:prstGeom>
        </p:spPr>
      </p:pic>
      <p:pic>
        <p:nvPicPr>
          <p:cNvPr id="28" name="Picture 27">
            <a:extLst>
              <a:ext uri="{FF2B5EF4-FFF2-40B4-BE49-F238E27FC236}">
                <a16:creationId xmlns:a16="http://schemas.microsoft.com/office/drawing/2014/main" id="{259A583F-70CF-1D46-A3D7-8A67D9AE4CB3}"/>
              </a:ext>
            </a:extLst>
          </p:cNvPr>
          <p:cNvPicPr>
            <a:picLocks noChangeAspect="1"/>
          </p:cNvPicPr>
          <p:nvPr/>
        </p:nvPicPr>
        <p:blipFill>
          <a:blip r:embed="rId2"/>
          <a:stretch>
            <a:fillRect/>
          </a:stretch>
        </p:blipFill>
        <p:spPr>
          <a:xfrm>
            <a:off x="211399" y="4100459"/>
            <a:ext cx="2292142" cy="1266475"/>
          </a:xfrm>
          <a:prstGeom prst="rect">
            <a:avLst/>
          </a:prstGeom>
        </p:spPr>
      </p:pic>
      <p:pic>
        <p:nvPicPr>
          <p:cNvPr id="27" name="Picture 26">
            <a:extLst>
              <a:ext uri="{FF2B5EF4-FFF2-40B4-BE49-F238E27FC236}">
                <a16:creationId xmlns:a16="http://schemas.microsoft.com/office/drawing/2014/main" id="{E4645A03-578C-FB40-A0D7-56D849D9161C}"/>
              </a:ext>
            </a:extLst>
          </p:cNvPr>
          <p:cNvPicPr>
            <a:picLocks noChangeAspect="1"/>
          </p:cNvPicPr>
          <p:nvPr/>
        </p:nvPicPr>
        <p:blipFill>
          <a:blip r:embed="rId4"/>
          <a:stretch>
            <a:fillRect/>
          </a:stretch>
        </p:blipFill>
        <p:spPr>
          <a:xfrm>
            <a:off x="868361" y="5047008"/>
            <a:ext cx="1021707" cy="1021707"/>
          </a:xfrm>
          <a:prstGeom prst="rect">
            <a:avLst/>
          </a:prstGeom>
        </p:spPr>
      </p:pic>
      <p:pic>
        <p:nvPicPr>
          <p:cNvPr id="30" name="Picture 29">
            <a:extLst>
              <a:ext uri="{FF2B5EF4-FFF2-40B4-BE49-F238E27FC236}">
                <a16:creationId xmlns:a16="http://schemas.microsoft.com/office/drawing/2014/main" id="{1AB26A8E-3F85-C54F-8216-AB5E9BF975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10100616" y="4872025"/>
            <a:ext cx="1083968" cy="1083968"/>
          </a:xfrm>
          <a:prstGeom prst="rect">
            <a:avLst/>
          </a:prstGeom>
        </p:spPr>
      </p:pic>
      <p:pic>
        <p:nvPicPr>
          <p:cNvPr id="31" name="Picture 30">
            <a:extLst>
              <a:ext uri="{FF2B5EF4-FFF2-40B4-BE49-F238E27FC236}">
                <a16:creationId xmlns:a16="http://schemas.microsoft.com/office/drawing/2014/main" id="{D88B9258-284C-D84A-80F0-84959379BF23}"/>
              </a:ext>
            </a:extLst>
          </p:cNvPr>
          <p:cNvPicPr>
            <a:picLocks noChangeAspect="1"/>
          </p:cNvPicPr>
          <p:nvPr/>
        </p:nvPicPr>
        <p:blipFill>
          <a:blip r:embed="rId7"/>
          <a:stretch>
            <a:fillRect/>
          </a:stretch>
        </p:blipFill>
        <p:spPr>
          <a:xfrm>
            <a:off x="8547100" y="414552"/>
            <a:ext cx="2806700" cy="1371600"/>
          </a:xfrm>
          <a:prstGeom prst="rect">
            <a:avLst/>
          </a:prstGeom>
        </p:spPr>
      </p:pic>
    </p:spTree>
    <p:extLst>
      <p:ext uri="{BB962C8B-B14F-4D97-AF65-F5344CB8AC3E}">
        <p14:creationId xmlns:p14="http://schemas.microsoft.com/office/powerpoint/2010/main" val="401351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E850D-9173-C34B-81AD-8AB6626A9F54}"/>
              </a:ext>
            </a:extLst>
          </p:cNvPr>
          <p:cNvSpPr>
            <a:spLocks noGrp="1"/>
          </p:cNvSpPr>
          <p:nvPr>
            <p:ph type="title"/>
          </p:nvPr>
        </p:nvSpPr>
        <p:spPr/>
        <p:txBody>
          <a:bodyPr/>
          <a:lstStyle/>
          <a:p>
            <a:r>
              <a:rPr lang="en-GB" dirty="0"/>
              <a:t>Supervised Learning versus </a:t>
            </a:r>
            <a:br>
              <a:rPr lang="en-GB" dirty="0"/>
            </a:br>
            <a:r>
              <a:rPr lang="en-GB" dirty="0"/>
              <a:t>Reinforcement Learning</a:t>
            </a:r>
          </a:p>
        </p:txBody>
      </p:sp>
      <p:graphicFrame>
        <p:nvGraphicFramePr>
          <p:cNvPr id="5" name="Content Placeholder 4">
            <a:extLst>
              <a:ext uri="{FF2B5EF4-FFF2-40B4-BE49-F238E27FC236}">
                <a16:creationId xmlns:a16="http://schemas.microsoft.com/office/drawing/2014/main" id="{FB8DFFCB-3DA8-ED48-8107-7FB924AD6B40}"/>
              </a:ext>
            </a:extLst>
          </p:cNvPr>
          <p:cNvGraphicFramePr>
            <a:graphicFrameLocks noGrp="1"/>
          </p:cNvGraphicFramePr>
          <p:nvPr>
            <p:ph idx="1"/>
            <p:extLst>
              <p:ext uri="{D42A27DB-BD31-4B8C-83A1-F6EECF244321}">
                <p14:modId xmlns:p14="http://schemas.microsoft.com/office/powerpoint/2010/main" val="3196752599"/>
              </p:ext>
            </p:extLst>
          </p:nvPr>
        </p:nvGraphicFramePr>
        <p:xfrm>
          <a:off x="838200" y="1825624"/>
          <a:ext cx="10320580" cy="4252447"/>
        </p:xfrm>
        <a:graphic>
          <a:graphicData uri="http://schemas.openxmlformats.org/drawingml/2006/table">
            <a:tbl>
              <a:tblPr firstRow="1" bandRow="1">
                <a:tableStyleId>{5C22544A-7EE6-4342-B048-85BDC9FD1C3A}</a:tableStyleId>
              </a:tblPr>
              <a:tblGrid>
                <a:gridCol w="5160290">
                  <a:extLst>
                    <a:ext uri="{9D8B030D-6E8A-4147-A177-3AD203B41FA5}">
                      <a16:colId xmlns:a16="http://schemas.microsoft.com/office/drawing/2014/main" val="3934249557"/>
                    </a:ext>
                  </a:extLst>
                </a:gridCol>
                <a:gridCol w="5160290">
                  <a:extLst>
                    <a:ext uri="{9D8B030D-6E8A-4147-A177-3AD203B41FA5}">
                      <a16:colId xmlns:a16="http://schemas.microsoft.com/office/drawing/2014/main" val="386521391"/>
                    </a:ext>
                  </a:extLst>
                </a:gridCol>
              </a:tblGrid>
              <a:tr h="531556">
                <a:tc>
                  <a:txBody>
                    <a:bodyPr/>
                    <a:lstStyle/>
                    <a:p>
                      <a:r>
                        <a:rPr lang="en-GB" sz="2400" dirty="0"/>
                        <a:t>Supervised Learning</a:t>
                      </a:r>
                    </a:p>
                  </a:txBody>
                  <a:tcPr/>
                </a:tc>
                <a:tc>
                  <a:txBody>
                    <a:bodyPr/>
                    <a:lstStyle/>
                    <a:p>
                      <a:r>
                        <a:rPr lang="en-GB" sz="2400" dirty="0"/>
                        <a:t>Reinforcement Learning</a:t>
                      </a:r>
                    </a:p>
                  </a:txBody>
                  <a:tcPr/>
                </a:tc>
                <a:extLst>
                  <a:ext uri="{0D108BD9-81ED-4DB2-BD59-A6C34878D82A}">
                    <a16:rowId xmlns:a16="http://schemas.microsoft.com/office/drawing/2014/main" val="1665193921"/>
                  </a:ext>
                </a:extLst>
              </a:tr>
              <a:tr h="956801">
                <a:tc>
                  <a:txBody>
                    <a:bodyPr/>
                    <a:lstStyle/>
                    <a:p>
                      <a:r>
                        <a:rPr lang="en-US" sz="2400" b="0" i="0" kern="1200" dirty="0">
                          <a:solidFill>
                            <a:schemeClr val="dk1"/>
                          </a:solidFill>
                          <a:effectLst/>
                          <a:latin typeface="+mn-lt"/>
                          <a:ea typeface="+mn-ea"/>
                          <a:cs typeface="+mn-cs"/>
                        </a:rPr>
                        <a:t>Learns</a:t>
                      </a:r>
                      <a:r>
                        <a:rPr lang="en-US" sz="2400" b="0" i="1" kern="1200" dirty="0">
                          <a:solidFill>
                            <a:schemeClr val="dk1"/>
                          </a:solidFill>
                          <a:effectLst/>
                          <a:latin typeface="+mn-lt"/>
                          <a:ea typeface="+mn-ea"/>
                          <a:cs typeface="+mn-cs"/>
                        </a:rPr>
                        <a:t> </a:t>
                      </a:r>
                      <a:r>
                        <a:rPr lang="en-US" sz="2400" b="0" i="0" kern="1200" dirty="0">
                          <a:solidFill>
                            <a:schemeClr val="dk1"/>
                          </a:solidFill>
                          <a:effectLst/>
                          <a:latin typeface="+mn-lt"/>
                          <a:ea typeface="+mn-ea"/>
                          <a:cs typeface="+mn-cs"/>
                        </a:rPr>
                        <a:t>a function, </a:t>
                      </a:r>
                      <a:r>
                        <a:rPr lang="en-US" sz="2400" b="0" i="1" kern="1200" dirty="0">
                          <a:solidFill>
                            <a:schemeClr val="dk1"/>
                          </a:solidFill>
                          <a:effectLst/>
                          <a:latin typeface="+mn-lt"/>
                          <a:ea typeface="+mn-ea"/>
                          <a:cs typeface="+mn-cs"/>
                        </a:rPr>
                        <a:t>f: X → Y</a:t>
                      </a:r>
                      <a:r>
                        <a:rPr lang="en-US" sz="2400" b="0" i="0" kern="1200" dirty="0">
                          <a:solidFill>
                            <a:schemeClr val="dk1"/>
                          </a:solidFill>
                          <a:effectLst/>
                          <a:latin typeface="+mn-lt"/>
                          <a:ea typeface="+mn-ea"/>
                          <a:cs typeface="+mn-cs"/>
                        </a:rPr>
                        <a:t>  that maps </a:t>
                      </a:r>
                      <a:r>
                        <a:rPr lang="en-US" sz="2400" b="0" i="1" kern="1200" dirty="0">
                          <a:solidFill>
                            <a:schemeClr val="dk1"/>
                          </a:solidFill>
                          <a:effectLst/>
                          <a:latin typeface="+mn-lt"/>
                          <a:ea typeface="+mn-ea"/>
                          <a:cs typeface="+mn-cs"/>
                        </a:rPr>
                        <a:t>X</a:t>
                      </a:r>
                      <a:r>
                        <a:rPr lang="en-US" sz="2400" b="0" i="0" kern="1200" dirty="0">
                          <a:solidFill>
                            <a:schemeClr val="dk1"/>
                          </a:solidFill>
                          <a:effectLst/>
                          <a:latin typeface="+mn-lt"/>
                          <a:ea typeface="+mn-ea"/>
                          <a:cs typeface="+mn-cs"/>
                        </a:rPr>
                        <a:t> (input) to </a:t>
                      </a:r>
                      <a:r>
                        <a:rPr lang="en-US" sz="2400" b="0" i="1" kern="1200" dirty="0">
                          <a:solidFill>
                            <a:schemeClr val="dk1"/>
                          </a:solidFill>
                          <a:effectLst/>
                          <a:latin typeface="+mn-lt"/>
                          <a:ea typeface="+mn-ea"/>
                          <a:cs typeface="+mn-cs"/>
                        </a:rPr>
                        <a:t>Y</a:t>
                      </a:r>
                      <a:r>
                        <a:rPr lang="en-US" sz="2400" b="0" i="0" kern="1200" dirty="0">
                          <a:solidFill>
                            <a:schemeClr val="dk1"/>
                          </a:solidFill>
                          <a:effectLst/>
                          <a:latin typeface="+mn-lt"/>
                          <a:ea typeface="+mn-ea"/>
                          <a:cs typeface="+mn-cs"/>
                        </a:rPr>
                        <a:t> (e.g. class label)</a:t>
                      </a:r>
                      <a:endParaRPr lang="en-GB" sz="2400" dirty="0"/>
                    </a:p>
                  </a:txBody>
                  <a:tcPr/>
                </a:tc>
                <a:tc>
                  <a:txBody>
                    <a:bodyPr/>
                    <a:lstStyle/>
                    <a:p>
                      <a:r>
                        <a:rPr lang="en-GB" sz="2400" dirty="0"/>
                        <a:t>Learns a policy function </a:t>
                      </a:r>
                      <a:r>
                        <a:rPr lang="el-GR" sz="2400" dirty="0"/>
                        <a:t>π: </a:t>
                      </a:r>
                      <a:r>
                        <a:rPr lang="en-GB" sz="2400" dirty="0"/>
                        <a:t>S → A that maps from states to actions</a:t>
                      </a:r>
                    </a:p>
                  </a:txBody>
                  <a:tcPr/>
                </a:tc>
                <a:extLst>
                  <a:ext uri="{0D108BD9-81ED-4DB2-BD59-A6C34878D82A}">
                    <a16:rowId xmlns:a16="http://schemas.microsoft.com/office/drawing/2014/main" val="1311534159"/>
                  </a:ext>
                </a:extLst>
              </a:tr>
              <a:tr h="1382045">
                <a:tc>
                  <a:txBody>
                    <a:bodyPr/>
                    <a:lstStyle/>
                    <a:p>
                      <a:r>
                        <a:rPr lang="en-GB" sz="2400" dirty="0"/>
                        <a:t>We have labelled training data that indicates the correct Y for given X</a:t>
                      </a:r>
                    </a:p>
                  </a:txBody>
                  <a:tcPr/>
                </a:tc>
                <a:tc>
                  <a:txBody>
                    <a:bodyPr/>
                    <a:lstStyle/>
                    <a:p>
                      <a:r>
                        <a:rPr lang="en-GB" sz="2400" dirty="0"/>
                        <a:t>We don’t have “labelled” training data that indicates the correct action to take for a given state</a:t>
                      </a:r>
                    </a:p>
                  </a:txBody>
                  <a:tcPr/>
                </a:tc>
                <a:extLst>
                  <a:ext uri="{0D108BD9-81ED-4DB2-BD59-A6C34878D82A}">
                    <a16:rowId xmlns:a16="http://schemas.microsoft.com/office/drawing/2014/main" val="2063161482"/>
                  </a:ext>
                </a:extLst>
              </a:tr>
              <a:tr h="13820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Agent learns directly from labelled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t>Agent learns indirectly from time-delayed rewards collected through experience (trial-and-error)</a:t>
                      </a:r>
                    </a:p>
                  </a:txBody>
                  <a:tcPr/>
                </a:tc>
                <a:extLst>
                  <a:ext uri="{0D108BD9-81ED-4DB2-BD59-A6C34878D82A}">
                    <a16:rowId xmlns:a16="http://schemas.microsoft.com/office/drawing/2014/main" val="4124843560"/>
                  </a:ext>
                </a:extLst>
              </a:tr>
            </a:tbl>
          </a:graphicData>
        </a:graphic>
      </p:graphicFrame>
    </p:spTree>
    <p:extLst>
      <p:ext uri="{BB962C8B-B14F-4D97-AF65-F5344CB8AC3E}">
        <p14:creationId xmlns:p14="http://schemas.microsoft.com/office/powerpoint/2010/main" val="1490570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77A-6940-4079-840A-DC782C51030C}"/>
              </a:ext>
            </a:extLst>
          </p:cNvPr>
          <p:cNvSpPr>
            <a:spLocks noGrp="1"/>
          </p:cNvSpPr>
          <p:nvPr>
            <p:ph type="title"/>
          </p:nvPr>
        </p:nvSpPr>
        <p:spPr/>
        <p:txBody>
          <a:bodyPr/>
          <a:lstStyle/>
          <a:p>
            <a:r>
              <a:rPr lang="en-US" dirty="0"/>
              <a:t>Reinforcement learning definitions	</a:t>
            </a:r>
          </a:p>
        </p:txBody>
      </p:sp>
      <p:sp>
        <p:nvSpPr>
          <p:cNvPr id="3" name="Content Placeholder 2">
            <a:extLst>
              <a:ext uri="{FF2B5EF4-FFF2-40B4-BE49-F238E27FC236}">
                <a16:creationId xmlns:a16="http://schemas.microsoft.com/office/drawing/2014/main" id="{71AA338E-52A5-4A91-9D52-095B5FE468AD}"/>
              </a:ext>
            </a:extLst>
          </p:cNvPr>
          <p:cNvSpPr>
            <a:spLocks noGrp="1"/>
          </p:cNvSpPr>
          <p:nvPr>
            <p:ph idx="1"/>
          </p:nvPr>
        </p:nvSpPr>
        <p:spPr>
          <a:xfrm>
            <a:off x="838200" y="2050025"/>
            <a:ext cx="10515600" cy="4126937"/>
          </a:xfrm>
        </p:spPr>
        <p:txBody>
          <a:bodyPr>
            <a:noAutofit/>
          </a:bodyPr>
          <a:lstStyle/>
          <a:p>
            <a:r>
              <a:rPr lang="en-US" sz="2000" b="1" dirty="0"/>
              <a:t>Agent</a:t>
            </a:r>
            <a:r>
              <a:rPr lang="en-US" sz="2000" dirty="0"/>
              <a:t>: An agent takes actions; for example, a drone making a delivery, or Super Mario navigating a video game. The algorithm is run by the agent. In life, the agent is you.</a:t>
            </a:r>
          </a:p>
          <a:p>
            <a:r>
              <a:rPr lang="en-US" sz="2000" b="1" dirty="0"/>
              <a:t>Actions (A)</a:t>
            </a:r>
            <a:r>
              <a:rPr lang="en-US" sz="2000" dirty="0"/>
              <a:t>: A is the set of all possible moves the agent can make. An action is almost self-explanatory, but it should be noted that agents choose among a list of possible actions. </a:t>
            </a:r>
          </a:p>
          <a:p>
            <a:r>
              <a:rPr lang="en-US" sz="2000" b="1" dirty="0"/>
              <a:t>Environment</a:t>
            </a:r>
            <a:r>
              <a:rPr lang="en-US" sz="2000" dirty="0"/>
              <a:t>: The world through which the agent moves. The environment takes the agent’s current state and action as input, and returns as output the agent’s reward and next state. </a:t>
            </a:r>
          </a:p>
          <a:p>
            <a:r>
              <a:rPr lang="en-US" sz="2000" b="1" dirty="0"/>
              <a:t>State (S)</a:t>
            </a:r>
            <a:r>
              <a:rPr lang="en-US" sz="2000" dirty="0"/>
              <a:t>: A state is a concrete and immediate situation in which the agent finds itself; i.e. a specific place and moment, an instantaneous configuration that puts the agent in relation to other significant things such as tools, obstacles, enemies or prizes.</a:t>
            </a:r>
          </a:p>
          <a:p>
            <a:r>
              <a:rPr lang="en-US" sz="2000" b="1" dirty="0"/>
              <a:t>Reward (R)</a:t>
            </a:r>
            <a:r>
              <a:rPr lang="en-US" sz="2000" dirty="0"/>
              <a:t>: A reward is the feedback by which we measure the success or failure of an agent’s actions.</a:t>
            </a:r>
          </a:p>
        </p:txBody>
      </p:sp>
      <p:sp>
        <p:nvSpPr>
          <p:cNvPr id="4" name="Rectangle 3">
            <a:extLst>
              <a:ext uri="{FF2B5EF4-FFF2-40B4-BE49-F238E27FC236}">
                <a16:creationId xmlns:a16="http://schemas.microsoft.com/office/drawing/2014/main" id="{2ADDBEE7-97E4-8244-B6CD-96820E6E178D}"/>
              </a:ext>
            </a:extLst>
          </p:cNvPr>
          <p:cNvSpPr/>
          <p:nvPr/>
        </p:nvSpPr>
        <p:spPr>
          <a:xfrm>
            <a:off x="541728" y="1456293"/>
            <a:ext cx="5635582" cy="400110"/>
          </a:xfrm>
          <a:prstGeom prst="rect">
            <a:avLst/>
          </a:prstGeom>
        </p:spPr>
        <p:txBody>
          <a:bodyPr wrap="none">
            <a:spAutoFit/>
          </a:bodyPr>
          <a:lstStyle/>
          <a:p>
            <a:r>
              <a:rPr lang="en-US" sz="2000" dirty="0"/>
              <a:t>Let’s define the key terms in reinforcement learning.</a:t>
            </a:r>
            <a:endParaRPr lang="en-GB" sz="2000" dirty="0"/>
          </a:p>
        </p:txBody>
      </p:sp>
    </p:spTree>
    <p:extLst>
      <p:ext uri="{BB962C8B-B14F-4D97-AF65-F5344CB8AC3E}">
        <p14:creationId xmlns:p14="http://schemas.microsoft.com/office/powerpoint/2010/main" val="426146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677A-6940-4079-840A-DC782C51030C}"/>
              </a:ext>
            </a:extLst>
          </p:cNvPr>
          <p:cNvSpPr>
            <a:spLocks noGrp="1"/>
          </p:cNvSpPr>
          <p:nvPr>
            <p:ph type="title"/>
          </p:nvPr>
        </p:nvSpPr>
        <p:spPr/>
        <p:txBody>
          <a:bodyPr/>
          <a:lstStyle/>
          <a:p>
            <a:r>
              <a:rPr lang="en-US" dirty="0"/>
              <a:t>Reinforcement learning definitions contd....	</a:t>
            </a:r>
          </a:p>
        </p:txBody>
      </p:sp>
      <p:sp>
        <p:nvSpPr>
          <p:cNvPr id="3" name="Content Placeholder 2">
            <a:extLst>
              <a:ext uri="{FF2B5EF4-FFF2-40B4-BE49-F238E27FC236}">
                <a16:creationId xmlns:a16="http://schemas.microsoft.com/office/drawing/2014/main" id="{71AA338E-52A5-4A91-9D52-095B5FE468AD}"/>
              </a:ext>
            </a:extLst>
          </p:cNvPr>
          <p:cNvSpPr>
            <a:spLocks noGrp="1"/>
          </p:cNvSpPr>
          <p:nvPr>
            <p:ph idx="1"/>
          </p:nvPr>
        </p:nvSpPr>
        <p:spPr/>
        <p:txBody>
          <a:bodyPr>
            <a:noAutofit/>
          </a:bodyPr>
          <a:lstStyle/>
          <a:p>
            <a:r>
              <a:rPr lang="en-US" sz="2000" b="1" dirty="0"/>
              <a:t>Discount factor:</a:t>
            </a:r>
            <a:r>
              <a:rPr lang="en-US" sz="2000" dirty="0"/>
              <a:t> The discount factor is multiplied with future rewards as discovered by the agent in order to dampen their effect on the agent’s choice of action. It makes future rewards worth less than immediate rewards; i.e. it enforces a kind of greediness on the agent. Often expressed with the lower-case Greek letter gamma: γ.</a:t>
            </a:r>
          </a:p>
          <a:p>
            <a:r>
              <a:rPr lang="en-US" sz="2000" b="1" dirty="0"/>
              <a:t>Policy (π)</a:t>
            </a:r>
            <a:r>
              <a:rPr lang="en-US" sz="2000" dirty="0"/>
              <a:t>: The policy is the strategy that the agent employs to determine the next action based on the current state. It maps states to actions, the actions that promise the highest reward.</a:t>
            </a:r>
          </a:p>
          <a:p>
            <a:r>
              <a:rPr lang="en-US" sz="2000" b="1" dirty="0"/>
              <a:t>Value (V):</a:t>
            </a:r>
            <a:r>
              <a:rPr lang="en-US" sz="2000" dirty="0"/>
              <a:t> The expected long-term return with discount, as opposed to the short-term reward R. Vπ(s) is defined as the expected long-term return of the current state under policy π. We discount rewards, or lower their estimated value, the further into the future they occur. </a:t>
            </a:r>
          </a:p>
          <a:p>
            <a:r>
              <a:rPr lang="en-US" sz="2000" b="1" dirty="0"/>
              <a:t>Q-value or action-value (Q)</a:t>
            </a:r>
            <a:r>
              <a:rPr lang="en-US" sz="2000" dirty="0"/>
              <a:t>: Q-value is similar to Value, except that it takes an extra parameter, the current action a. Qπ(s, a) refers to the long-term return of the current state s, taking action a under policy π. Q maps state-action pairs to rewards. Note the difference between Q and policy.</a:t>
            </a:r>
          </a:p>
          <a:p>
            <a:r>
              <a:rPr lang="en-US" sz="2000" b="1" dirty="0"/>
              <a:t>Trajectory</a:t>
            </a:r>
            <a:r>
              <a:rPr lang="en-US" sz="2000" dirty="0"/>
              <a:t>: A sequence of states and actions that influence those states. From the Latin “to throw across.”</a:t>
            </a:r>
          </a:p>
        </p:txBody>
      </p:sp>
    </p:spTree>
    <p:extLst>
      <p:ext uri="{BB962C8B-B14F-4D97-AF65-F5344CB8AC3E}">
        <p14:creationId xmlns:p14="http://schemas.microsoft.com/office/powerpoint/2010/main" val="314319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29E285-E7E9-E743-8242-2820FE004133}"/>
              </a:ext>
            </a:extLst>
          </p:cNvPr>
          <p:cNvSpPr>
            <a:spLocks noGrp="1"/>
          </p:cNvSpPr>
          <p:nvPr>
            <p:ph type="title"/>
          </p:nvPr>
        </p:nvSpPr>
        <p:spPr/>
        <p:txBody>
          <a:bodyPr/>
          <a:lstStyle/>
          <a:p>
            <a:r>
              <a:rPr lang="en-GB" dirty="0"/>
              <a:t>Toy Example</a:t>
            </a:r>
          </a:p>
        </p:txBody>
      </p:sp>
      <p:sp>
        <p:nvSpPr>
          <p:cNvPr id="28" name="Content Placeholder 27">
            <a:extLst>
              <a:ext uri="{FF2B5EF4-FFF2-40B4-BE49-F238E27FC236}">
                <a16:creationId xmlns:a16="http://schemas.microsoft.com/office/drawing/2014/main" id="{AE352FAE-2ABC-A74D-B5AE-75DCC93FA880}"/>
              </a:ext>
            </a:extLst>
          </p:cNvPr>
          <p:cNvSpPr>
            <a:spLocks noGrp="1"/>
          </p:cNvSpPr>
          <p:nvPr>
            <p:ph idx="1"/>
          </p:nvPr>
        </p:nvSpPr>
        <p:spPr>
          <a:xfrm>
            <a:off x="4386021" y="1394847"/>
            <a:ext cx="7563172" cy="4782116"/>
          </a:xfrm>
        </p:spPr>
        <p:txBody>
          <a:bodyPr>
            <a:normAutofit/>
          </a:bodyPr>
          <a:lstStyle/>
          <a:p>
            <a:r>
              <a:rPr lang="en-GB" dirty="0"/>
              <a:t>9 possible states: {S0, S1, …, S8}</a:t>
            </a:r>
          </a:p>
          <a:p>
            <a:r>
              <a:rPr lang="en-GB" dirty="0"/>
              <a:t>5 possible actions in each state:</a:t>
            </a:r>
            <a:br>
              <a:rPr lang="en-GB" dirty="0"/>
            </a:br>
            <a:r>
              <a:rPr lang="en-GB" dirty="0"/>
              <a:t>{</a:t>
            </a:r>
            <a:r>
              <a:rPr lang="en-GB" i="1" dirty="0"/>
              <a:t>up</a:t>
            </a:r>
            <a:r>
              <a:rPr lang="en-GB" dirty="0"/>
              <a:t>, </a:t>
            </a:r>
            <a:r>
              <a:rPr lang="en-GB" i="1" dirty="0"/>
              <a:t>right</a:t>
            </a:r>
            <a:r>
              <a:rPr lang="en-GB" dirty="0"/>
              <a:t>, </a:t>
            </a:r>
            <a:r>
              <a:rPr lang="en-GB" i="1" dirty="0"/>
              <a:t>down</a:t>
            </a:r>
            <a:r>
              <a:rPr lang="en-GB" dirty="0"/>
              <a:t>, </a:t>
            </a:r>
            <a:r>
              <a:rPr lang="en-GB" i="1" dirty="0"/>
              <a:t>left</a:t>
            </a:r>
            <a:r>
              <a:rPr lang="en-GB" dirty="0"/>
              <a:t>, </a:t>
            </a:r>
            <a:r>
              <a:rPr lang="en-GB" i="1" dirty="0"/>
              <a:t>stay</a:t>
            </a:r>
            <a:r>
              <a:rPr lang="en-GB" dirty="0"/>
              <a:t>}</a:t>
            </a:r>
          </a:p>
          <a:p>
            <a:r>
              <a:rPr lang="en-GB" dirty="0"/>
              <a:t>Rewards:</a:t>
            </a:r>
          </a:p>
          <a:p>
            <a:pPr lvl="1"/>
            <a:r>
              <a:rPr lang="en-GB" dirty="0"/>
              <a:t>Attaining the goal state has a reward of +50</a:t>
            </a:r>
          </a:p>
          <a:p>
            <a:pPr lvl="1"/>
            <a:r>
              <a:rPr lang="en-GB" dirty="0"/>
              <a:t>Trying to walk into a wall has a penalty (negative reward) of -5</a:t>
            </a:r>
          </a:p>
          <a:p>
            <a:pPr lvl="1"/>
            <a:r>
              <a:rPr lang="en-GB" dirty="0"/>
              <a:t>All other actions have a reward of 0</a:t>
            </a:r>
          </a:p>
          <a:p>
            <a:r>
              <a:rPr lang="en-GB" dirty="0"/>
              <a:t>By trial-and-error, the agent needs to learn an optimal policy, i.e. what the best action is to take in each state</a:t>
            </a:r>
          </a:p>
        </p:txBody>
      </p:sp>
      <p:sp>
        <p:nvSpPr>
          <p:cNvPr id="14" name="Rectangle 13">
            <a:extLst>
              <a:ext uri="{FF2B5EF4-FFF2-40B4-BE49-F238E27FC236}">
                <a16:creationId xmlns:a16="http://schemas.microsoft.com/office/drawing/2014/main" id="{10B341C4-16DF-194A-979E-D540B65C85D7}"/>
              </a:ext>
            </a:extLst>
          </p:cNvPr>
          <p:cNvSpPr/>
          <p:nvPr/>
        </p:nvSpPr>
        <p:spPr>
          <a:xfrm>
            <a:off x="650929"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S0</a:t>
            </a:r>
          </a:p>
        </p:txBody>
      </p:sp>
      <p:sp>
        <p:nvSpPr>
          <p:cNvPr id="15" name="Rectangle 14">
            <a:extLst>
              <a:ext uri="{FF2B5EF4-FFF2-40B4-BE49-F238E27FC236}">
                <a16:creationId xmlns:a16="http://schemas.microsoft.com/office/drawing/2014/main" id="{F54C80D1-B976-8247-8622-B756DC8AC70E}"/>
              </a:ext>
            </a:extLst>
          </p:cNvPr>
          <p:cNvSpPr/>
          <p:nvPr/>
        </p:nvSpPr>
        <p:spPr>
          <a:xfrm>
            <a:off x="1735810"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S1</a:t>
            </a:r>
          </a:p>
        </p:txBody>
      </p:sp>
      <p:sp>
        <p:nvSpPr>
          <p:cNvPr id="16" name="Rectangle 15">
            <a:extLst>
              <a:ext uri="{FF2B5EF4-FFF2-40B4-BE49-F238E27FC236}">
                <a16:creationId xmlns:a16="http://schemas.microsoft.com/office/drawing/2014/main" id="{1C043DEF-7A97-AF4B-B8AB-0B3E0914D819}"/>
              </a:ext>
            </a:extLst>
          </p:cNvPr>
          <p:cNvSpPr/>
          <p:nvPr/>
        </p:nvSpPr>
        <p:spPr>
          <a:xfrm>
            <a:off x="2820691"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S2</a:t>
            </a:r>
          </a:p>
        </p:txBody>
      </p:sp>
      <p:sp>
        <p:nvSpPr>
          <p:cNvPr id="17" name="Rectangle 16">
            <a:extLst>
              <a:ext uri="{FF2B5EF4-FFF2-40B4-BE49-F238E27FC236}">
                <a16:creationId xmlns:a16="http://schemas.microsoft.com/office/drawing/2014/main" id="{DD8F12F2-8EDF-C542-BA36-CD24B2548549}"/>
              </a:ext>
            </a:extLst>
          </p:cNvPr>
          <p:cNvSpPr/>
          <p:nvPr/>
        </p:nvSpPr>
        <p:spPr>
          <a:xfrm>
            <a:off x="650929"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S3</a:t>
            </a:r>
          </a:p>
        </p:txBody>
      </p:sp>
      <p:sp>
        <p:nvSpPr>
          <p:cNvPr id="18" name="Rectangle 17">
            <a:extLst>
              <a:ext uri="{FF2B5EF4-FFF2-40B4-BE49-F238E27FC236}">
                <a16:creationId xmlns:a16="http://schemas.microsoft.com/office/drawing/2014/main" id="{6D2EAAD2-E8FA-6742-857C-77A71E411DF1}"/>
              </a:ext>
            </a:extLst>
          </p:cNvPr>
          <p:cNvSpPr/>
          <p:nvPr/>
        </p:nvSpPr>
        <p:spPr>
          <a:xfrm>
            <a:off x="1735810"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S4</a:t>
            </a:r>
          </a:p>
        </p:txBody>
      </p:sp>
      <p:sp>
        <p:nvSpPr>
          <p:cNvPr id="19" name="Rectangle 18">
            <a:extLst>
              <a:ext uri="{FF2B5EF4-FFF2-40B4-BE49-F238E27FC236}">
                <a16:creationId xmlns:a16="http://schemas.microsoft.com/office/drawing/2014/main" id="{8DCA7B8A-8488-4040-9251-24ECD20DE1A9}"/>
              </a:ext>
            </a:extLst>
          </p:cNvPr>
          <p:cNvSpPr/>
          <p:nvPr/>
        </p:nvSpPr>
        <p:spPr>
          <a:xfrm>
            <a:off x="2820691"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S5</a:t>
            </a:r>
          </a:p>
        </p:txBody>
      </p:sp>
      <p:sp>
        <p:nvSpPr>
          <p:cNvPr id="20" name="Rectangle 19">
            <a:extLst>
              <a:ext uri="{FF2B5EF4-FFF2-40B4-BE49-F238E27FC236}">
                <a16:creationId xmlns:a16="http://schemas.microsoft.com/office/drawing/2014/main" id="{D49CA1EE-FCC2-D84F-9EAD-23097B2E2D71}"/>
              </a:ext>
            </a:extLst>
          </p:cNvPr>
          <p:cNvSpPr/>
          <p:nvPr/>
        </p:nvSpPr>
        <p:spPr>
          <a:xfrm>
            <a:off x="650929" y="4184541"/>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S6</a:t>
            </a:r>
          </a:p>
        </p:txBody>
      </p:sp>
      <p:sp>
        <p:nvSpPr>
          <p:cNvPr id="21" name="Rectangle 20">
            <a:extLst>
              <a:ext uri="{FF2B5EF4-FFF2-40B4-BE49-F238E27FC236}">
                <a16:creationId xmlns:a16="http://schemas.microsoft.com/office/drawing/2014/main" id="{695C0263-52B2-9243-9223-49586C11D448}"/>
              </a:ext>
            </a:extLst>
          </p:cNvPr>
          <p:cNvSpPr/>
          <p:nvPr/>
        </p:nvSpPr>
        <p:spPr>
          <a:xfrm>
            <a:off x="1735810" y="4184541"/>
            <a:ext cx="1084881" cy="10848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S7</a:t>
            </a:r>
          </a:p>
        </p:txBody>
      </p:sp>
      <p:sp>
        <p:nvSpPr>
          <p:cNvPr id="22" name="Rectangle 21">
            <a:extLst>
              <a:ext uri="{FF2B5EF4-FFF2-40B4-BE49-F238E27FC236}">
                <a16:creationId xmlns:a16="http://schemas.microsoft.com/office/drawing/2014/main" id="{2043FB21-5544-C348-9094-EB56577B62BB}"/>
              </a:ext>
            </a:extLst>
          </p:cNvPr>
          <p:cNvSpPr/>
          <p:nvPr/>
        </p:nvSpPr>
        <p:spPr>
          <a:xfrm>
            <a:off x="2820691" y="4184541"/>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S8</a:t>
            </a:r>
          </a:p>
        </p:txBody>
      </p:sp>
      <p:sp>
        <p:nvSpPr>
          <p:cNvPr id="23" name="Freeform 22">
            <a:extLst>
              <a:ext uri="{FF2B5EF4-FFF2-40B4-BE49-F238E27FC236}">
                <a16:creationId xmlns:a16="http://schemas.microsoft.com/office/drawing/2014/main" id="{F8DD4E58-067E-B744-B072-2561CAB0BD55}"/>
              </a:ext>
            </a:extLst>
          </p:cNvPr>
          <p:cNvSpPr/>
          <p:nvPr/>
        </p:nvSpPr>
        <p:spPr>
          <a:xfrm>
            <a:off x="1751308" y="3099660"/>
            <a:ext cx="1069383" cy="2200760"/>
          </a:xfrm>
          <a:custGeom>
            <a:avLst/>
            <a:gdLst>
              <a:gd name="connsiteX0" fmla="*/ 0 w 1069383"/>
              <a:gd name="connsiteY0" fmla="*/ 0 h 2200760"/>
              <a:gd name="connsiteX1" fmla="*/ 1069383 w 1069383"/>
              <a:gd name="connsiteY1" fmla="*/ 15499 h 2200760"/>
              <a:gd name="connsiteX2" fmla="*/ 1069383 w 1069383"/>
              <a:gd name="connsiteY2" fmla="*/ 2200760 h 2200760"/>
              <a:gd name="connsiteX3" fmla="*/ 1069383 w 1069383"/>
              <a:gd name="connsiteY3" fmla="*/ 2200760 h 2200760"/>
            </a:gdLst>
            <a:ahLst/>
            <a:cxnLst>
              <a:cxn ang="0">
                <a:pos x="connsiteX0" y="connsiteY0"/>
              </a:cxn>
              <a:cxn ang="0">
                <a:pos x="connsiteX1" y="connsiteY1"/>
              </a:cxn>
              <a:cxn ang="0">
                <a:pos x="connsiteX2" y="connsiteY2"/>
              </a:cxn>
              <a:cxn ang="0">
                <a:pos x="connsiteX3" y="connsiteY3"/>
              </a:cxn>
            </a:cxnLst>
            <a:rect l="l" t="t" r="r" b="b"/>
            <a:pathLst>
              <a:path w="1069383" h="2200760">
                <a:moveTo>
                  <a:pt x="0" y="0"/>
                </a:moveTo>
                <a:lnTo>
                  <a:pt x="1069383" y="15499"/>
                </a:lnTo>
                <a:lnTo>
                  <a:pt x="1069383" y="2200760"/>
                </a:lnTo>
                <a:lnTo>
                  <a:pt x="1069383" y="220076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Rectangle 23">
            <a:extLst>
              <a:ext uri="{FF2B5EF4-FFF2-40B4-BE49-F238E27FC236}">
                <a16:creationId xmlns:a16="http://schemas.microsoft.com/office/drawing/2014/main" id="{09D4FA3A-869C-2442-A593-1E71831C4C04}"/>
              </a:ext>
            </a:extLst>
          </p:cNvPr>
          <p:cNvSpPr/>
          <p:nvPr/>
        </p:nvSpPr>
        <p:spPr>
          <a:xfrm>
            <a:off x="650929" y="2014779"/>
            <a:ext cx="3254643" cy="32546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12188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29E285-E7E9-E743-8242-2820FE004133}"/>
              </a:ext>
            </a:extLst>
          </p:cNvPr>
          <p:cNvSpPr>
            <a:spLocks noGrp="1"/>
          </p:cNvSpPr>
          <p:nvPr>
            <p:ph type="title"/>
          </p:nvPr>
        </p:nvSpPr>
        <p:spPr/>
        <p:txBody>
          <a:bodyPr/>
          <a:lstStyle/>
          <a:p>
            <a:r>
              <a:rPr lang="en-GB" dirty="0"/>
              <a:t>Toy Example – Examples of Effects of Actions</a:t>
            </a:r>
          </a:p>
        </p:txBody>
      </p:sp>
      <p:sp>
        <p:nvSpPr>
          <p:cNvPr id="28" name="Content Placeholder 27">
            <a:extLst>
              <a:ext uri="{FF2B5EF4-FFF2-40B4-BE49-F238E27FC236}">
                <a16:creationId xmlns:a16="http://schemas.microsoft.com/office/drawing/2014/main" id="{AE352FAE-2ABC-A74D-B5AE-75DCC93FA880}"/>
              </a:ext>
            </a:extLst>
          </p:cNvPr>
          <p:cNvSpPr>
            <a:spLocks noGrp="1"/>
          </p:cNvSpPr>
          <p:nvPr>
            <p:ph idx="1"/>
          </p:nvPr>
        </p:nvSpPr>
        <p:spPr>
          <a:xfrm>
            <a:off x="4386018" y="1690688"/>
            <a:ext cx="7563172" cy="4782116"/>
          </a:xfrm>
        </p:spPr>
        <p:txBody>
          <a:bodyPr>
            <a:normAutofit lnSpcReduction="10000"/>
          </a:bodyPr>
          <a:lstStyle/>
          <a:p>
            <a:r>
              <a:rPr lang="en-GB" dirty="0"/>
              <a:t>Results of actions from S2:</a:t>
            </a:r>
          </a:p>
          <a:p>
            <a:pPr lvl="1"/>
            <a:r>
              <a:rPr lang="en-GB" i="1" dirty="0"/>
              <a:t>up</a:t>
            </a:r>
            <a:r>
              <a:rPr lang="en-GB" dirty="0"/>
              <a:t>: 	Reward = -5, Ends up still in S2</a:t>
            </a:r>
          </a:p>
          <a:p>
            <a:pPr lvl="1"/>
            <a:r>
              <a:rPr lang="en-GB" i="1" dirty="0"/>
              <a:t>right:</a:t>
            </a:r>
            <a:r>
              <a:rPr lang="en-GB" dirty="0"/>
              <a:t> 	Reward = -5, Ends up still in S2</a:t>
            </a:r>
          </a:p>
          <a:p>
            <a:pPr lvl="1"/>
            <a:r>
              <a:rPr lang="en-GB" i="1" dirty="0"/>
              <a:t>down:	</a:t>
            </a:r>
            <a:r>
              <a:rPr lang="en-GB" dirty="0"/>
              <a:t>Reward = 0, Ends up in S5</a:t>
            </a:r>
          </a:p>
          <a:p>
            <a:pPr lvl="1"/>
            <a:r>
              <a:rPr lang="en-GB" i="1" dirty="0"/>
              <a:t>left:</a:t>
            </a:r>
            <a:r>
              <a:rPr lang="en-GB" dirty="0"/>
              <a:t>	Reward = 0, Ends up S1</a:t>
            </a:r>
          </a:p>
          <a:p>
            <a:pPr lvl="1"/>
            <a:r>
              <a:rPr lang="en-GB" i="1" dirty="0"/>
              <a:t>stay:</a:t>
            </a:r>
            <a:r>
              <a:rPr lang="en-GB" dirty="0"/>
              <a:t>	Reward = 0, Ends up still in S2</a:t>
            </a:r>
          </a:p>
          <a:p>
            <a:r>
              <a:rPr lang="en-GB" dirty="0"/>
              <a:t>Results of actions from S6:</a:t>
            </a:r>
          </a:p>
          <a:p>
            <a:pPr lvl="1"/>
            <a:r>
              <a:rPr lang="en-GB" i="1" dirty="0"/>
              <a:t>up</a:t>
            </a:r>
            <a:r>
              <a:rPr lang="en-GB" dirty="0"/>
              <a:t>: 	Reward = 0, Ends up still in S3</a:t>
            </a:r>
          </a:p>
          <a:p>
            <a:pPr lvl="1"/>
            <a:r>
              <a:rPr lang="en-GB" i="1" dirty="0"/>
              <a:t>right:</a:t>
            </a:r>
            <a:r>
              <a:rPr lang="en-GB" dirty="0"/>
              <a:t> 	Reward = +50, Ends up in S7</a:t>
            </a:r>
          </a:p>
          <a:p>
            <a:pPr lvl="1"/>
            <a:r>
              <a:rPr lang="en-GB" i="1" dirty="0"/>
              <a:t>down:	</a:t>
            </a:r>
            <a:r>
              <a:rPr lang="en-GB" dirty="0"/>
              <a:t>Reward = -5, Ends up still in S6</a:t>
            </a:r>
          </a:p>
          <a:p>
            <a:pPr lvl="1"/>
            <a:r>
              <a:rPr lang="en-GB" i="1" dirty="0"/>
              <a:t>left:</a:t>
            </a:r>
            <a:r>
              <a:rPr lang="en-GB" dirty="0"/>
              <a:t>	Reward = -5, Ends up still in S6</a:t>
            </a:r>
          </a:p>
          <a:p>
            <a:pPr lvl="1"/>
            <a:r>
              <a:rPr lang="en-GB" i="1" dirty="0"/>
              <a:t>stay:</a:t>
            </a:r>
            <a:r>
              <a:rPr lang="en-GB" dirty="0"/>
              <a:t>	Reward = 0, Ends up still in S6</a:t>
            </a:r>
          </a:p>
        </p:txBody>
      </p:sp>
      <p:sp>
        <p:nvSpPr>
          <p:cNvPr id="14" name="Rectangle 13">
            <a:extLst>
              <a:ext uri="{FF2B5EF4-FFF2-40B4-BE49-F238E27FC236}">
                <a16:creationId xmlns:a16="http://schemas.microsoft.com/office/drawing/2014/main" id="{10B341C4-16DF-194A-979E-D540B65C85D7}"/>
              </a:ext>
            </a:extLst>
          </p:cNvPr>
          <p:cNvSpPr/>
          <p:nvPr/>
        </p:nvSpPr>
        <p:spPr>
          <a:xfrm>
            <a:off x="650929"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S0</a:t>
            </a:r>
          </a:p>
        </p:txBody>
      </p:sp>
      <p:sp>
        <p:nvSpPr>
          <p:cNvPr id="15" name="Rectangle 14">
            <a:extLst>
              <a:ext uri="{FF2B5EF4-FFF2-40B4-BE49-F238E27FC236}">
                <a16:creationId xmlns:a16="http://schemas.microsoft.com/office/drawing/2014/main" id="{F54C80D1-B976-8247-8622-B756DC8AC70E}"/>
              </a:ext>
            </a:extLst>
          </p:cNvPr>
          <p:cNvSpPr/>
          <p:nvPr/>
        </p:nvSpPr>
        <p:spPr>
          <a:xfrm>
            <a:off x="1735810"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S1</a:t>
            </a:r>
          </a:p>
        </p:txBody>
      </p:sp>
      <p:sp>
        <p:nvSpPr>
          <p:cNvPr id="16" name="Rectangle 15">
            <a:extLst>
              <a:ext uri="{FF2B5EF4-FFF2-40B4-BE49-F238E27FC236}">
                <a16:creationId xmlns:a16="http://schemas.microsoft.com/office/drawing/2014/main" id="{1C043DEF-7A97-AF4B-B8AB-0B3E0914D819}"/>
              </a:ext>
            </a:extLst>
          </p:cNvPr>
          <p:cNvSpPr/>
          <p:nvPr/>
        </p:nvSpPr>
        <p:spPr>
          <a:xfrm>
            <a:off x="2820691" y="2014779"/>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S2</a:t>
            </a:r>
          </a:p>
        </p:txBody>
      </p:sp>
      <p:sp>
        <p:nvSpPr>
          <p:cNvPr id="17" name="Rectangle 16">
            <a:extLst>
              <a:ext uri="{FF2B5EF4-FFF2-40B4-BE49-F238E27FC236}">
                <a16:creationId xmlns:a16="http://schemas.microsoft.com/office/drawing/2014/main" id="{DD8F12F2-8EDF-C542-BA36-CD24B2548549}"/>
              </a:ext>
            </a:extLst>
          </p:cNvPr>
          <p:cNvSpPr/>
          <p:nvPr/>
        </p:nvSpPr>
        <p:spPr>
          <a:xfrm>
            <a:off x="650929"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S3</a:t>
            </a:r>
          </a:p>
        </p:txBody>
      </p:sp>
      <p:sp>
        <p:nvSpPr>
          <p:cNvPr id="18" name="Rectangle 17">
            <a:extLst>
              <a:ext uri="{FF2B5EF4-FFF2-40B4-BE49-F238E27FC236}">
                <a16:creationId xmlns:a16="http://schemas.microsoft.com/office/drawing/2014/main" id="{6D2EAAD2-E8FA-6742-857C-77A71E411DF1}"/>
              </a:ext>
            </a:extLst>
          </p:cNvPr>
          <p:cNvSpPr/>
          <p:nvPr/>
        </p:nvSpPr>
        <p:spPr>
          <a:xfrm>
            <a:off x="1735810"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S4</a:t>
            </a:r>
          </a:p>
        </p:txBody>
      </p:sp>
      <p:sp>
        <p:nvSpPr>
          <p:cNvPr id="19" name="Rectangle 18">
            <a:extLst>
              <a:ext uri="{FF2B5EF4-FFF2-40B4-BE49-F238E27FC236}">
                <a16:creationId xmlns:a16="http://schemas.microsoft.com/office/drawing/2014/main" id="{8DCA7B8A-8488-4040-9251-24ECD20DE1A9}"/>
              </a:ext>
            </a:extLst>
          </p:cNvPr>
          <p:cNvSpPr/>
          <p:nvPr/>
        </p:nvSpPr>
        <p:spPr>
          <a:xfrm>
            <a:off x="2820691" y="3099660"/>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S5</a:t>
            </a:r>
          </a:p>
        </p:txBody>
      </p:sp>
      <p:sp>
        <p:nvSpPr>
          <p:cNvPr id="20" name="Rectangle 19">
            <a:extLst>
              <a:ext uri="{FF2B5EF4-FFF2-40B4-BE49-F238E27FC236}">
                <a16:creationId xmlns:a16="http://schemas.microsoft.com/office/drawing/2014/main" id="{D49CA1EE-FCC2-D84F-9EAD-23097B2E2D71}"/>
              </a:ext>
            </a:extLst>
          </p:cNvPr>
          <p:cNvSpPr/>
          <p:nvPr/>
        </p:nvSpPr>
        <p:spPr>
          <a:xfrm>
            <a:off x="650929" y="4184541"/>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S6</a:t>
            </a:r>
          </a:p>
        </p:txBody>
      </p:sp>
      <p:sp>
        <p:nvSpPr>
          <p:cNvPr id="21" name="Rectangle 20">
            <a:extLst>
              <a:ext uri="{FF2B5EF4-FFF2-40B4-BE49-F238E27FC236}">
                <a16:creationId xmlns:a16="http://schemas.microsoft.com/office/drawing/2014/main" id="{695C0263-52B2-9243-9223-49586C11D448}"/>
              </a:ext>
            </a:extLst>
          </p:cNvPr>
          <p:cNvSpPr/>
          <p:nvPr/>
        </p:nvSpPr>
        <p:spPr>
          <a:xfrm>
            <a:off x="1735810" y="4184541"/>
            <a:ext cx="1084881" cy="1084881"/>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S7</a:t>
            </a:r>
          </a:p>
        </p:txBody>
      </p:sp>
      <p:sp>
        <p:nvSpPr>
          <p:cNvPr id="22" name="Rectangle 21">
            <a:extLst>
              <a:ext uri="{FF2B5EF4-FFF2-40B4-BE49-F238E27FC236}">
                <a16:creationId xmlns:a16="http://schemas.microsoft.com/office/drawing/2014/main" id="{2043FB21-5544-C348-9094-EB56577B62BB}"/>
              </a:ext>
            </a:extLst>
          </p:cNvPr>
          <p:cNvSpPr/>
          <p:nvPr/>
        </p:nvSpPr>
        <p:spPr>
          <a:xfrm>
            <a:off x="2820691" y="4184541"/>
            <a:ext cx="1084881" cy="10848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S8</a:t>
            </a:r>
          </a:p>
        </p:txBody>
      </p:sp>
      <p:sp>
        <p:nvSpPr>
          <p:cNvPr id="23" name="Freeform 22">
            <a:extLst>
              <a:ext uri="{FF2B5EF4-FFF2-40B4-BE49-F238E27FC236}">
                <a16:creationId xmlns:a16="http://schemas.microsoft.com/office/drawing/2014/main" id="{F8DD4E58-067E-B744-B072-2561CAB0BD55}"/>
              </a:ext>
            </a:extLst>
          </p:cNvPr>
          <p:cNvSpPr/>
          <p:nvPr/>
        </p:nvSpPr>
        <p:spPr>
          <a:xfrm>
            <a:off x="1751308" y="3099660"/>
            <a:ext cx="1069383" cy="2200760"/>
          </a:xfrm>
          <a:custGeom>
            <a:avLst/>
            <a:gdLst>
              <a:gd name="connsiteX0" fmla="*/ 0 w 1069383"/>
              <a:gd name="connsiteY0" fmla="*/ 0 h 2200760"/>
              <a:gd name="connsiteX1" fmla="*/ 1069383 w 1069383"/>
              <a:gd name="connsiteY1" fmla="*/ 15499 h 2200760"/>
              <a:gd name="connsiteX2" fmla="*/ 1069383 w 1069383"/>
              <a:gd name="connsiteY2" fmla="*/ 2200760 h 2200760"/>
              <a:gd name="connsiteX3" fmla="*/ 1069383 w 1069383"/>
              <a:gd name="connsiteY3" fmla="*/ 2200760 h 2200760"/>
            </a:gdLst>
            <a:ahLst/>
            <a:cxnLst>
              <a:cxn ang="0">
                <a:pos x="connsiteX0" y="connsiteY0"/>
              </a:cxn>
              <a:cxn ang="0">
                <a:pos x="connsiteX1" y="connsiteY1"/>
              </a:cxn>
              <a:cxn ang="0">
                <a:pos x="connsiteX2" y="connsiteY2"/>
              </a:cxn>
              <a:cxn ang="0">
                <a:pos x="connsiteX3" y="connsiteY3"/>
              </a:cxn>
            </a:cxnLst>
            <a:rect l="l" t="t" r="r" b="b"/>
            <a:pathLst>
              <a:path w="1069383" h="2200760">
                <a:moveTo>
                  <a:pt x="0" y="0"/>
                </a:moveTo>
                <a:lnTo>
                  <a:pt x="1069383" y="15499"/>
                </a:lnTo>
                <a:lnTo>
                  <a:pt x="1069383" y="2200760"/>
                </a:lnTo>
                <a:lnTo>
                  <a:pt x="1069383" y="2200760"/>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4" name="Rectangle 23">
            <a:extLst>
              <a:ext uri="{FF2B5EF4-FFF2-40B4-BE49-F238E27FC236}">
                <a16:creationId xmlns:a16="http://schemas.microsoft.com/office/drawing/2014/main" id="{09D4FA3A-869C-2442-A593-1E71831C4C04}"/>
              </a:ext>
            </a:extLst>
          </p:cNvPr>
          <p:cNvSpPr/>
          <p:nvPr/>
        </p:nvSpPr>
        <p:spPr>
          <a:xfrm>
            <a:off x="650929" y="2014779"/>
            <a:ext cx="3254643" cy="325464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nvGrpSpPr>
          <p:cNvPr id="3" name="Group 2">
            <a:extLst>
              <a:ext uri="{FF2B5EF4-FFF2-40B4-BE49-F238E27FC236}">
                <a16:creationId xmlns:a16="http://schemas.microsoft.com/office/drawing/2014/main" id="{40201880-6961-674F-AFEA-DCF22CC104B8}"/>
              </a:ext>
            </a:extLst>
          </p:cNvPr>
          <p:cNvGrpSpPr/>
          <p:nvPr/>
        </p:nvGrpSpPr>
        <p:grpSpPr>
          <a:xfrm>
            <a:off x="2544907" y="2074270"/>
            <a:ext cx="1329669" cy="1286361"/>
            <a:chOff x="2544907" y="2074270"/>
            <a:chExt cx="1329669" cy="1286361"/>
          </a:xfrm>
        </p:grpSpPr>
        <p:sp>
          <p:nvSpPr>
            <p:cNvPr id="2" name="Right Arrow 1">
              <a:extLst>
                <a:ext uri="{FF2B5EF4-FFF2-40B4-BE49-F238E27FC236}">
                  <a16:creationId xmlns:a16="http://schemas.microsoft.com/office/drawing/2014/main" id="{9E7FAADC-A060-094C-91F4-5762A4ED7DFD}"/>
                </a:ext>
              </a:extLst>
            </p:cNvPr>
            <p:cNvSpPr/>
            <p:nvPr/>
          </p:nvSpPr>
          <p:spPr>
            <a:xfrm>
              <a:off x="3673098" y="2499100"/>
              <a:ext cx="201478" cy="116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ight Arrow 24">
              <a:extLst>
                <a:ext uri="{FF2B5EF4-FFF2-40B4-BE49-F238E27FC236}">
                  <a16:creationId xmlns:a16="http://schemas.microsoft.com/office/drawing/2014/main" id="{B611BD50-195C-404E-93BE-41F5F9318B9B}"/>
                </a:ext>
              </a:extLst>
            </p:cNvPr>
            <p:cNvSpPr/>
            <p:nvPr/>
          </p:nvSpPr>
          <p:spPr>
            <a:xfrm rot="16200000">
              <a:off x="3250767" y="2116889"/>
              <a:ext cx="201478" cy="116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ight Arrow 25">
              <a:extLst>
                <a:ext uri="{FF2B5EF4-FFF2-40B4-BE49-F238E27FC236}">
                  <a16:creationId xmlns:a16="http://schemas.microsoft.com/office/drawing/2014/main" id="{446488B4-04A4-814D-AFA9-E19E87EEF233}"/>
                </a:ext>
              </a:extLst>
            </p:cNvPr>
            <p:cNvSpPr/>
            <p:nvPr/>
          </p:nvSpPr>
          <p:spPr>
            <a:xfrm rot="5400000" flipV="1">
              <a:off x="3070258" y="3067754"/>
              <a:ext cx="508258" cy="77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ight Arrow 26">
              <a:extLst>
                <a:ext uri="{FF2B5EF4-FFF2-40B4-BE49-F238E27FC236}">
                  <a16:creationId xmlns:a16="http://schemas.microsoft.com/office/drawing/2014/main" id="{20F6637F-5DC4-ED46-BB0F-E2A438F24AAD}"/>
                </a:ext>
              </a:extLst>
            </p:cNvPr>
            <p:cNvSpPr/>
            <p:nvPr/>
          </p:nvSpPr>
          <p:spPr>
            <a:xfrm rot="10800000" flipV="1">
              <a:off x="2544907" y="2499100"/>
              <a:ext cx="508258" cy="77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9" name="Group 28">
            <a:extLst>
              <a:ext uri="{FF2B5EF4-FFF2-40B4-BE49-F238E27FC236}">
                <a16:creationId xmlns:a16="http://schemas.microsoft.com/office/drawing/2014/main" id="{FB5651AC-2AFE-6D4F-8487-F317D8BB069D}"/>
              </a:ext>
            </a:extLst>
          </p:cNvPr>
          <p:cNvGrpSpPr/>
          <p:nvPr/>
        </p:nvGrpSpPr>
        <p:grpSpPr>
          <a:xfrm rot="10800000">
            <a:off x="666427" y="3882321"/>
            <a:ext cx="1329669" cy="1286361"/>
            <a:chOff x="2544907" y="2074270"/>
            <a:chExt cx="1329669" cy="1286361"/>
          </a:xfrm>
        </p:grpSpPr>
        <p:sp>
          <p:nvSpPr>
            <p:cNvPr id="30" name="Right Arrow 29">
              <a:extLst>
                <a:ext uri="{FF2B5EF4-FFF2-40B4-BE49-F238E27FC236}">
                  <a16:creationId xmlns:a16="http://schemas.microsoft.com/office/drawing/2014/main" id="{61602A9F-A863-BE4F-9B46-23D517C1C4F8}"/>
                </a:ext>
              </a:extLst>
            </p:cNvPr>
            <p:cNvSpPr/>
            <p:nvPr/>
          </p:nvSpPr>
          <p:spPr>
            <a:xfrm>
              <a:off x="3673098" y="2499100"/>
              <a:ext cx="201478" cy="116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ight Arrow 30">
              <a:extLst>
                <a:ext uri="{FF2B5EF4-FFF2-40B4-BE49-F238E27FC236}">
                  <a16:creationId xmlns:a16="http://schemas.microsoft.com/office/drawing/2014/main" id="{CF7ECCCC-B7CE-6044-BEDB-DD41A11C8B92}"/>
                </a:ext>
              </a:extLst>
            </p:cNvPr>
            <p:cNvSpPr/>
            <p:nvPr/>
          </p:nvSpPr>
          <p:spPr>
            <a:xfrm rot="16200000">
              <a:off x="3250767" y="2116889"/>
              <a:ext cx="201478" cy="116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ight Arrow 31">
              <a:extLst>
                <a:ext uri="{FF2B5EF4-FFF2-40B4-BE49-F238E27FC236}">
                  <a16:creationId xmlns:a16="http://schemas.microsoft.com/office/drawing/2014/main" id="{36794F57-9BB3-4E4D-B860-25CCDE97050F}"/>
                </a:ext>
              </a:extLst>
            </p:cNvPr>
            <p:cNvSpPr/>
            <p:nvPr/>
          </p:nvSpPr>
          <p:spPr>
            <a:xfrm rot="5400000" flipV="1">
              <a:off x="3070258" y="3067754"/>
              <a:ext cx="508258" cy="77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ight Arrow 32">
              <a:extLst>
                <a:ext uri="{FF2B5EF4-FFF2-40B4-BE49-F238E27FC236}">
                  <a16:creationId xmlns:a16="http://schemas.microsoft.com/office/drawing/2014/main" id="{FD0A6DA8-BC72-C540-AE34-62002C2B47BE}"/>
                </a:ext>
              </a:extLst>
            </p:cNvPr>
            <p:cNvSpPr/>
            <p:nvPr/>
          </p:nvSpPr>
          <p:spPr>
            <a:xfrm rot="10800000" flipV="1">
              <a:off x="2544907" y="2499100"/>
              <a:ext cx="508258" cy="774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377079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F921-A341-6D42-9840-227B53839A3A}"/>
              </a:ext>
            </a:extLst>
          </p:cNvPr>
          <p:cNvSpPr>
            <a:spLocks noGrp="1"/>
          </p:cNvSpPr>
          <p:nvPr>
            <p:ph type="title"/>
          </p:nvPr>
        </p:nvSpPr>
        <p:spPr/>
        <p:txBody>
          <a:bodyPr/>
          <a:lstStyle/>
          <a:p>
            <a:r>
              <a:rPr lang="en-US" dirty="0"/>
              <a:t>Reinforcement Learning Examples</a:t>
            </a:r>
            <a:endParaRPr lang="en-GB" dirty="0"/>
          </a:p>
        </p:txBody>
      </p:sp>
      <p:sp>
        <p:nvSpPr>
          <p:cNvPr id="3" name="Content Placeholder 2">
            <a:extLst>
              <a:ext uri="{FF2B5EF4-FFF2-40B4-BE49-F238E27FC236}">
                <a16:creationId xmlns:a16="http://schemas.microsoft.com/office/drawing/2014/main" id="{377A43EE-C0D1-554E-9DF2-2B4213CC52EE}"/>
              </a:ext>
            </a:extLst>
          </p:cNvPr>
          <p:cNvSpPr>
            <a:spLocks noGrp="1"/>
          </p:cNvSpPr>
          <p:nvPr>
            <p:ph idx="1"/>
          </p:nvPr>
        </p:nvSpPr>
        <p:spPr/>
        <p:txBody>
          <a:bodyPr/>
          <a:lstStyle/>
          <a:p>
            <a:r>
              <a:rPr lang="en-GB" dirty="0">
                <a:hlinkClick r:id="rId2"/>
              </a:rPr>
              <a:t>Pancake flipping robot (2010)</a:t>
            </a:r>
            <a:endParaRPr lang="en-GB" dirty="0"/>
          </a:p>
          <a:p>
            <a:endParaRPr lang="en-GB" dirty="0"/>
          </a:p>
        </p:txBody>
      </p:sp>
    </p:spTree>
    <p:extLst>
      <p:ext uri="{BB962C8B-B14F-4D97-AF65-F5344CB8AC3E}">
        <p14:creationId xmlns:p14="http://schemas.microsoft.com/office/powerpoint/2010/main" val="3020405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27D-C1E3-47E6-AFC4-336A884119A3}"/>
              </a:ext>
            </a:extLst>
          </p:cNvPr>
          <p:cNvSpPr>
            <a:spLocks noGrp="1"/>
          </p:cNvSpPr>
          <p:nvPr>
            <p:ph type="title"/>
          </p:nvPr>
        </p:nvSpPr>
        <p:spPr/>
        <p:txBody>
          <a:bodyPr/>
          <a:lstStyle/>
          <a:p>
            <a:r>
              <a:rPr lang="en-US" dirty="0"/>
              <a:t>Reinforcement Learning Examples</a:t>
            </a:r>
          </a:p>
        </p:txBody>
      </p:sp>
      <p:sp>
        <p:nvSpPr>
          <p:cNvPr id="5" name="Content Placeholder 4">
            <a:extLst>
              <a:ext uri="{FF2B5EF4-FFF2-40B4-BE49-F238E27FC236}">
                <a16:creationId xmlns:a16="http://schemas.microsoft.com/office/drawing/2014/main" id="{324CB291-CCB8-401E-BE53-D2D4C6508DB5}"/>
              </a:ext>
            </a:extLst>
          </p:cNvPr>
          <p:cNvSpPr>
            <a:spLocks noGrp="1"/>
          </p:cNvSpPr>
          <p:nvPr>
            <p:ph sz="half" idx="1"/>
          </p:nvPr>
        </p:nvSpPr>
        <p:spPr/>
        <p:txBody>
          <a:bodyPr/>
          <a:lstStyle/>
          <a:p>
            <a:pPr marL="0" indent="0">
              <a:buNone/>
            </a:pPr>
            <a:r>
              <a:rPr lang="en-US" dirty="0"/>
              <a:t>Cart-pole problem</a:t>
            </a:r>
          </a:p>
          <a:p>
            <a:pPr marL="0" indent="0">
              <a:buNone/>
            </a:pPr>
            <a:endParaRPr lang="en-US" dirty="0"/>
          </a:p>
        </p:txBody>
      </p:sp>
      <p:sp>
        <p:nvSpPr>
          <p:cNvPr id="6" name="Content Placeholder 5">
            <a:extLst>
              <a:ext uri="{FF2B5EF4-FFF2-40B4-BE49-F238E27FC236}">
                <a16:creationId xmlns:a16="http://schemas.microsoft.com/office/drawing/2014/main" id="{5BE046A6-910C-46BF-8A7C-41D7CD2E250C}"/>
              </a:ext>
            </a:extLst>
          </p:cNvPr>
          <p:cNvSpPr>
            <a:spLocks noGrp="1"/>
          </p:cNvSpPr>
          <p:nvPr>
            <p:ph sz="half" idx="2"/>
          </p:nvPr>
        </p:nvSpPr>
        <p:spPr/>
        <p:txBody>
          <a:bodyPr>
            <a:normAutofit/>
          </a:bodyPr>
          <a:lstStyle/>
          <a:p>
            <a:r>
              <a:rPr lang="en-US" sz="2400" dirty="0"/>
              <a:t>Objective: Balance a pole on top of a movable cart</a:t>
            </a:r>
          </a:p>
          <a:p>
            <a:r>
              <a:rPr lang="en-US" sz="2400" dirty="0"/>
              <a:t>State: angle, angular speed, position, horizontal velocity</a:t>
            </a:r>
          </a:p>
          <a:p>
            <a:r>
              <a:rPr lang="en-US" sz="2400" dirty="0"/>
              <a:t>Action: Horizontal force applied on cart </a:t>
            </a:r>
          </a:p>
          <a:p>
            <a:r>
              <a:rPr lang="en-US" sz="2400" dirty="0"/>
              <a:t>Reward: 1 at each time step if the pole is upright</a:t>
            </a:r>
          </a:p>
        </p:txBody>
      </p:sp>
      <p:pic>
        <p:nvPicPr>
          <p:cNvPr id="8" name="Picture 7">
            <a:extLst>
              <a:ext uri="{FF2B5EF4-FFF2-40B4-BE49-F238E27FC236}">
                <a16:creationId xmlns:a16="http://schemas.microsoft.com/office/drawing/2014/main" id="{076F6EAF-8663-4CEF-9B58-1DE924AF8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6319" y="2582528"/>
            <a:ext cx="2944227" cy="3233146"/>
          </a:xfrm>
          <a:prstGeom prst="rect">
            <a:avLst/>
          </a:prstGeom>
        </p:spPr>
      </p:pic>
    </p:spTree>
    <p:extLst>
      <p:ext uri="{BB962C8B-B14F-4D97-AF65-F5344CB8AC3E}">
        <p14:creationId xmlns:p14="http://schemas.microsoft.com/office/powerpoint/2010/main" val="1808152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27D-C1E3-47E6-AFC4-336A884119A3}"/>
              </a:ext>
            </a:extLst>
          </p:cNvPr>
          <p:cNvSpPr>
            <a:spLocks noGrp="1"/>
          </p:cNvSpPr>
          <p:nvPr>
            <p:ph type="title"/>
          </p:nvPr>
        </p:nvSpPr>
        <p:spPr/>
        <p:txBody>
          <a:bodyPr/>
          <a:lstStyle/>
          <a:p>
            <a:r>
              <a:rPr lang="en-US" dirty="0"/>
              <a:t>Reinforcement Learning Examples</a:t>
            </a:r>
          </a:p>
        </p:txBody>
      </p:sp>
      <p:sp>
        <p:nvSpPr>
          <p:cNvPr id="5" name="Content Placeholder 4">
            <a:extLst>
              <a:ext uri="{FF2B5EF4-FFF2-40B4-BE49-F238E27FC236}">
                <a16:creationId xmlns:a16="http://schemas.microsoft.com/office/drawing/2014/main" id="{324CB291-CCB8-401E-BE53-D2D4C6508DB5}"/>
              </a:ext>
            </a:extLst>
          </p:cNvPr>
          <p:cNvSpPr>
            <a:spLocks noGrp="1"/>
          </p:cNvSpPr>
          <p:nvPr>
            <p:ph sz="half" idx="1"/>
          </p:nvPr>
        </p:nvSpPr>
        <p:spPr/>
        <p:txBody>
          <a:bodyPr/>
          <a:lstStyle/>
          <a:p>
            <a:pPr marL="0" indent="0">
              <a:buNone/>
            </a:pPr>
            <a:r>
              <a:rPr lang="en-US" dirty="0"/>
              <a:t>Atari games</a:t>
            </a:r>
          </a:p>
          <a:p>
            <a:pPr marL="0" indent="0">
              <a:buNone/>
            </a:pPr>
            <a:endParaRPr lang="en-US" dirty="0"/>
          </a:p>
        </p:txBody>
      </p:sp>
      <p:sp>
        <p:nvSpPr>
          <p:cNvPr id="6" name="Content Placeholder 5">
            <a:extLst>
              <a:ext uri="{FF2B5EF4-FFF2-40B4-BE49-F238E27FC236}">
                <a16:creationId xmlns:a16="http://schemas.microsoft.com/office/drawing/2014/main" id="{5BE046A6-910C-46BF-8A7C-41D7CD2E250C}"/>
              </a:ext>
            </a:extLst>
          </p:cNvPr>
          <p:cNvSpPr>
            <a:spLocks noGrp="1"/>
          </p:cNvSpPr>
          <p:nvPr>
            <p:ph sz="half" idx="2"/>
          </p:nvPr>
        </p:nvSpPr>
        <p:spPr>
          <a:xfrm>
            <a:off x="6172200" y="1825625"/>
            <a:ext cx="5181600" cy="4351338"/>
          </a:xfrm>
        </p:spPr>
        <p:txBody>
          <a:bodyPr>
            <a:normAutofit/>
          </a:bodyPr>
          <a:lstStyle/>
          <a:p>
            <a:r>
              <a:rPr lang="en-US" sz="2400" dirty="0"/>
              <a:t>Objective: Complete the game with the highest score</a:t>
            </a:r>
          </a:p>
          <a:p>
            <a:r>
              <a:rPr lang="en-US" sz="2400" dirty="0"/>
              <a:t>State: Raw pixel inputs of the game state</a:t>
            </a:r>
          </a:p>
          <a:p>
            <a:r>
              <a:rPr lang="en-US" sz="2400" dirty="0"/>
              <a:t>Action: Game controls e.g. up, left, right , down.</a:t>
            </a:r>
          </a:p>
          <a:p>
            <a:r>
              <a:rPr lang="en-US" sz="2400" dirty="0"/>
              <a:t>Reward: Score increase or decrease at each time step </a:t>
            </a:r>
          </a:p>
        </p:txBody>
      </p:sp>
      <p:pic>
        <p:nvPicPr>
          <p:cNvPr id="4" name="Picture 3">
            <a:extLst>
              <a:ext uri="{FF2B5EF4-FFF2-40B4-BE49-F238E27FC236}">
                <a16:creationId xmlns:a16="http://schemas.microsoft.com/office/drawing/2014/main" id="{B321B4EE-4962-420C-B5B2-95912E0D30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050" y="2486819"/>
            <a:ext cx="3028950" cy="1514475"/>
          </a:xfrm>
          <a:prstGeom prst="rect">
            <a:avLst/>
          </a:prstGeom>
        </p:spPr>
      </p:pic>
      <p:pic>
        <p:nvPicPr>
          <p:cNvPr id="9" name="Picture 8">
            <a:extLst>
              <a:ext uri="{FF2B5EF4-FFF2-40B4-BE49-F238E27FC236}">
                <a16:creationId xmlns:a16="http://schemas.microsoft.com/office/drawing/2014/main" id="{D9EA2463-E7E1-4F92-A58F-9E4998DDF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3775" y="2429709"/>
            <a:ext cx="2638425" cy="1733550"/>
          </a:xfrm>
          <a:prstGeom prst="rect">
            <a:avLst/>
          </a:prstGeom>
        </p:spPr>
      </p:pic>
      <p:pic>
        <p:nvPicPr>
          <p:cNvPr id="11" name="Picture 10">
            <a:extLst>
              <a:ext uri="{FF2B5EF4-FFF2-40B4-BE49-F238E27FC236}">
                <a16:creationId xmlns:a16="http://schemas.microsoft.com/office/drawing/2014/main" id="{938F2E5F-7690-4C22-AAF8-222F7D480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87" y="4402348"/>
            <a:ext cx="2724150" cy="1676400"/>
          </a:xfrm>
          <a:prstGeom prst="rect">
            <a:avLst/>
          </a:prstGeom>
        </p:spPr>
      </p:pic>
      <p:pic>
        <p:nvPicPr>
          <p:cNvPr id="13" name="Picture 12">
            <a:extLst>
              <a:ext uri="{FF2B5EF4-FFF2-40B4-BE49-F238E27FC236}">
                <a16:creationId xmlns:a16="http://schemas.microsoft.com/office/drawing/2014/main" id="{313BE439-A2C2-4811-B7F1-A94F398ED9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427" y="4291013"/>
            <a:ext cx="2428875" cy="1885950"/>
          </a:xfrm>
          <a:prstGeom prst="rect">
            <a:avLst/>
          </a:prstGeom>
        </p:spPr>
      </p:pic>
    </p:spTree>
    <p:extLst>
      <p:ext uri="{BB962C8B-B14F-4D97-AF65-F5344CB8AC3E}">
        <p14:creationId xmlns:p14="http://schemas.microsoft.com/office/powerpoint/2010/main" val="757940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6527D-C1E3-47E6-AFC4-336A884119A3}"/>
              </a:ext>
            </a:extLst>
          </p:cNvPr>
          <p:cNvSpPr>
            <a:spLocks noGrp="1"/>
          </p:cNvSpPr>
          <p:nvPr>
            <p:ph type="title"/>
          </p:nvPr>
        </p:nvSpPr>
        <p:spPr/>
        <p:txBody>
          <a:bodyPr/>
          <a:lstStyle/>
          <a:p>
            <a:r>
              <a:rPr lang="en-US" dirty="0"/>
              <a:t>Reinforcement Learning Examples</a:t>
            </a:r>
          </a:p>
        </p:txBody>
      </p:sp>
      <p:sp>
        <p:nvSpPr>
          <p:cNvPr id="5" name="Content Placeholder 4">
            <a:extLst>
              <a:ext uri="{FF2B5EF4-FFF2-40B4-BE49-F238E27FC236}">
                <a16:creationId xmlns:a16="http://schemas.microsoft.com/office/drawing/2014/main" id="{324CB291-CCB8-401E-BE53-D2D4C6508DB5}"/>
              </a:ext>
            </a:extLst>
          </p:cNvPr>
          <p:cNvSpPr>
            <a:spLocks noGrp="1"/>
          </p:cNvSpPr>
          <p:nvPr>
            <p:ph sz="half" idx="1"/>
          </p:nvPr>
        </p:nvSpPr>
        <p:spPr/>
        <p:txBody>
          <a:bodyPr/>
          <a:lstStyle/>
          <a:p>
            <a:pPr marL="0" indent="0">
              <a:buNone/>
            </a:pPr>
            <a:r>
              <a:rPr lang="en-US" dirty="0"/>
              <a:t>Go (Board game)</a:t>
            </a:r>
          </a:p>
          <a:p>
            <a:pPr marL="0" indent="0">
              <a:buNone/>
            </a:pPr>
            <a:endParaRPr lang="en-US" dirty="0"/>
          </a:p>
          <a:p>
            <a:pPr marL="0" indent="0">
              <a:buNone/>
            </a:pPr>
            <a:endParaRPr lang="en-US" dirty="0"/>
          </a:p>
        </p:txBody>
      </p:sp>
      <p:sp>
        <p:nvSpPr>
          <p:cNvPr id="6" name="Content Placeholder 5">
            <a:extLst>
              <a:ext uri="{FF2B5EF4-FFF2-40B4-BE49-F238E27FC236}">
                <a16:creationId xmlns:a16="http://schemas.microsoft.com/office/drawing/2014/main" id="{5BE046A6-910C-46BF-8A7C-41D7CD2E250C}"/>
              </a:ext>
            </a:extLst>
          </p:cNvPr>
          <p:cNvSpPr>
            <a:spLocks noGrp="1"/>
          </p:cNvSpPr>
          <p:nvPr>
            <p:ph sz="half" idx="2"/>
          </p:nvPr>
        </p:nvSpPr>
        <p:spPr/>
        <p:txBody>
          <a:bodyPr>
            <a:normAutofit/>
          </a:bodyPr>
          <a:lstStyle/>
          <a:p>
            <a:r>
              <a:rPr lang="en-US" sz="2400" dirty="0"/>
              <a:t>Objective: Win the game!</a:t>
            </a:r>
          </a:p>
          <a:p>
            <a:r>
              <a:rPr lang="en-US" sz="2400" dirty="0"/>
              <a:t>State: Position of all the pieces</a:t>
            </a:r>
          </a:p>
          <a:p>
            <a:r>
              <a:rPr lang="en-US" sz="2400" dirty="0"/>
              <a:t>Action: Where to put the next piece down</a:t>
            </a:r>
          </a:p>
          <a:p>
            <a:r>
              <a:rPr lang="en-US" sz="2400" dirty="0"/>
              <a:t>Reward: 1 if win at the end of the game, 0 otherwise</a:t>
            </a:r>
          </a:p>
        </p:txBody>
      </p:sp>
      <p:pic>
        <p:nvPicPr>
          <p:cNvPr id="7" name="Picture 6">
            <a:extLst>
              <a:ext uri="{FF2B5EF4-FFF2-40B4-BE49-F238E27FC236}">
                <a16:creationId xmlns:a16="http://schemas.microsoft.com/office/drawing/2014/main" id="{CE53B3BA-D3D4-4BC2-B896-B132A3F23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88" y="2602041"/>
            <a:ext cx="3748087" cy="3731429"/>
          </a:xfrm>
          <a:prstGeom prst="rect">
            <a:avLst/>
          </a:prstGeom>
        </p:spPr>
      </p:pic>
    </p:spTree>
    <p:extLst>
      <p:ext uri="{BB962C8B-B14F-4D97-AF65-F5344CB8AC3E}">
        <p14:creationId xmlns:p14="http://schemas.microsoft.com/office/powerpoint/2010/main" val="371319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B85D-07E9-4DE6-A6DE-0F4340CF78D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5EADD660-B463-40B3-B55D-35E294183202}"/>
              </a:ext>
            </a:extLst>
          </p:cNvPr>
          <p:cNvSpPr>
            <a:spLocks noGrp="1"/>
          </p:cNvSpPr>
          <p:nvPr>
            <p:ph idx="1"/>
          </p:nvPr>
        </p:nvSpPr>
        <p:spPr/>
        <p:txBody>
          <a:bodyPr>
            <a:normAutofit fontScale="85000" lnSpcReduction="20000"/>
          </a:bodyPr>
          <a:lstStyle/>
          <a:p>
            <a:r>
              <a:rPr lang="en-US" dirty="0"/>
              <a:t>Machine learning overview</a:t>
            </a:r>
          </a:p>
          <a:p>
            <a:r>
              <a:rPr lang="en-US" dirty="0"/>
              <a:t>Reinforcement learning definitions</a:t>
            </a:r>
          </a:p>
          <a:p>
            <a:r>
              <a:rPr lang="en-US" dirty="0"/>
              <a:t>Example reinforcement learning problems </a:t>
            </a:r>
          </a:p>
          <a:p>
            <a:r>
              <a:rPr lang="en-US" dirty="0"/>
              <a:t>The Markov decision process</a:t>
            </a:r>
          </a:p>
          <a:p>
            <a:r>
              <a:rPr lang="en-US" dirty="0"/>
              <a:t>The optimal policy</a:t>
            </a:r>
          </a:p>
          <a:p>
            <a:r>
              <a:rPr lang="en-US" dirty="0"/>
              <a:t>Value function &amp; Q-value function</a:t>
            </a:r>
          </a:p>
          <a:p>
            <a:r>
              <a:rPr lang="en-US" dirty="0"/>
              <a:t>Bellman Equation</a:t>
            </a:r>
          </a:p>
          <a:p>
            <a:r>
              <a:rPr lang="en-US" dirty="0"/>
              <a:t>Q-learning </a:t>
            </a:r>
          </a:p>
          <a:p>
            <a:r>
              <a:rPr lang="en-US" dirty="0"/>
              <a:t>Building a simple Q-learning agent (coding)</a:t>
            </a:r>
          </a:p>
          <a:p>
            <a:r>
              <a:rPr lang="en-US" dirty="0"/>
              <a:t>Recap</a:t>
            </a:r>
          </a:p>
          <a:p>
            <a:r>
              <a:rPr lang="en-US" dirty="0"/>
              <a:t>Where to go from here?</a:t>
            </a:r>
          </a:p>
          <a:p>
            <a:endParaRPr lang="en-US" dirty="0"/>
          </a:p>
          <a:p>
            <a:pPr marL="0" indent="0">
              <a:buNone/>
            </a:pPr>
            <a:endParaRPr lang="en-US" dirty="0"/>
          </a:p>
        </p:txBody>
      </p:sp>
    </p:spTree>
    <p:extLst>
      <p:ext uri="{BB962C8B-B14F-4D97-AF65-F5344CB8AC3E}">
        <p14:creationId xmlns:p14="http://schemas.microsoft.com/office/powerpoint/2010/main" val="7921034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Markov Decision Process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F9E0AB-731B-4FE6-A5FF-427511C6B4B3}"/>
                  </a:ext>
                </a:extLst>
              </p:cNvPr>
              <p:cNvSpPr>
                <a:spLocks noGrp="1"/>
              </p:cNvSpPr>
              <p:nvPr>
                <p:ph idx="1"/>
              </p:nvPr>
            </p:nvSpPr>
            <p:spPr/>
            <p:txBody>
              <a:bodyPr>
                <a:normAutofit/>
              </a:bodyPr>
              <a:lstStyle/>
              <a:p>
                <a:r>
                  <a:rPr lang="en-US" sz="2000" dirty="0"/>
                  <a:t>The Markov state provides a means of formulating the reinforcement learning process mathematically</a:t>
                </a:r>
              </a:p>
              <a:p>
                <a:r>
                  <a:rPr lang="en-US" sz="2000" b="1" dirty="0"/>
                  <a:t>Markov property: </a:t>
                </a:r>
                <a:r>
                  <a:rPr lang="en-US" sz="2000" dirty="0"/>
                  <a:t>The current state completely encapsulates the state of the world</a:t>
                </a:r>
              </a:p>
              <a:p>
                <a:pPr marL="0" indent="0">
                  <a:buNone/>
                </a:pPr>
                <a:r>
                  <a:rPr lang="en-US" sz="2000" dirty="0"/>
                  <a:t>Defined by (</a:t>
                </a:r>
                <a:r>
                  <a:rPr lang="en-US" sz="2000" dirty="0">
                    <a:latin typeface="Monotype Corsiva" panose="03010101010201010101" pitchFamily="66" charset="0"/>
                  </a:rPr>
                  <a:t>S, A, </a:t>
                </a:r>
                <a14:m>
                  <m:oMath xmlns:m="http://schemas.openxmlformats.org/officeDocument/2006/math">
                    <m:r>
                      <a:rPr lang="en-US" sz="2000" i="1" smtClean="0">
                        <a:latin typeface="Cambria Math" panose="02040503050406030204" pitchFamily="18" charset="0"/>
                        <a:ea typeface="Cambria Math" panose="02040503050406030204" pitchFamily="18" charset="0"/>
                      </a:rPr>
                      <m:t>ℛ</m:t>
                    </m:r>
                    <m:r>
                      <a:rPr lang="en-US" sz="2000" b="0" i="1" smtClean="0">
                        <a:latin typeface="Cambria Math" panose="02040503050406030204" pitchFamily="18" charset="0"/>
                        <a:ea typeface="Cambria Math" panose="02040503050406030204" pitchFamily="18" charset="0"/>
                      </a:rPr>
                      <m:t>, </m:t>
                    </m:r>
                    <m:r>
                      <a:rPr lang="el-GR" sz="2000" i="1" smtClean="0">
                        <a:latin typeface="Cambria Math" panose="02040503050406030204" pitchFamily="18" charset="0"/>
                        <a:ea typeface="Cambria Math" panose="02040503050406030204" pitchFamily="18" charset="0"/>
                      </a:rPr>
                      <m:t>ℙ</m:t>
                    </m:r>
                    <m:r>
                      <a:rPr lang="en-US" sz="2000" b="0" i="1" smtClean="0">
                        <a:latin typeface="Cambria Math" panose="02040503050406030204" pitchFamily="18" charset="0"/>
                        <a:ea typeface="Cambria Math" panose="02040503050406030204" pitchFamily="18" charset="0"/>
                      </a:rPr>
                      <m:t>,</m:t>
                    </m:r>
                  </m:oMath>
                </a14:m>
                <a:r>
                  <a:rPr lang="en-US" sz="2000" dirty="0"/>
                  <a:t> </a:t>
                </a: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γ</m:t>
                    </m:r>
                    <m:r>
                      <a:rPr lang="en-US" sz="2000" b="0" i="1" smtClean="0">
                        <a:latin typeface="Cambria Math" panose="02040503050406030204" pitchFamily="18" charset="0"/>
                        <a:ea typeface="Cambria Math" panose="02040503050406030204" pitchFamily="18" charset="0"/>
                      </a:rPr>
                      <m:t> </m:t>
                    </m:r>
                  </m:oMath>
                </a14:m>
                <a:r>
                  <a:rPr lang="en-US" sz="2000" dirty="0"/>
                  <a:t>)</a:t>
                </a:r>
                <a:endParaRPr lang="en-US" sz="2000" dirty="0">
                  <a:latin typeface="Monotype Corsiva" panose="03010101010201010101" pitchFamily="66" charset="0"/>
                </a:endParaRPr>
              </a:p>
              <a:p>
                <a:pPr marL="0" indent="0">
                  <a:buNone/>
                </a:pPr>
                <a:r>
                  <a:rPr lang="en-US" sz="2000" dirty="0">
                    <a:latin typeface="Monotype Corsiva" panose="03010101010201010101" pitchFamily="66" charset="0"/>
                  </a:rPr>
                  <a:t>S </a:t>
                </a:r>
                <a:r>
                  <a:rPr lang="en-US" sz="2000" dirty="0"/>
                  <a:t>: set of possible states</a:t>
                </a:r>
                <a:endParaRPr lang="en-US" sz="2000" dirty="0">
                  <a:latin typeface="Monotype Corsiva" panose="03010101010201010101" pitchFamily="66" charset="0"/>
                </a:endParaRPr>
              </a:p>
              <a:p>
                <a:pPr marL="0" indent="0">
                  <a:buNone/>
                </a:pPr>
                <a:r>
                  <a:rPr lang="en-US" sz="2000" dirty="0">
                    <a:latin typeface="Monotype Corsiva" panose="03010101010201010101" pitchFamily="66" charset="0"/>
                  </a:rPr>
                  <a:t>A </a:t>
                </a:r>
                <a:r>
                  <a:rPr lang="en-US" sz="2000" dirty="0"/>
                  <a:t>: set of possible actions</a:t>
                </a:r>
                <a:endParaRPr lang="en-US" sz="2000" dirty="0">
                  <a:latin typeface="Monotype Corsiva" panose="03010101010201010101" pitchFamily="66" charset="0"/>
                </a:endParaRPr>
              </a:p>
              <a:p>
                <a:pPr marL="0" indent="0">
                  <a:buNone/>
                </a:pPr>
                <a14:m>
                  <m:oMath xmlns:m="http://schemas.openxmlformats.org/officeDocument/2006/math">
                    <m:r>
                      <a:rPr lang="en-US" sz="2000" i="1" smtClean="0">
                        <a:latin typeface="Cambria Math" panose="02040503050406030204" pitchFamily="18" charset="0"/>
                        <a:ea typeface="Cambria Math" panose="02040503050406030204" pitchFamily="18" charset="0"/>
                      </a:rPr>
                      <m:t>ℛ</m:t>
                    </m:r>
                  </m:oMath>
                </a14:m>
                <a:r>
                  <a:rPr lang="en-US" sz="2000" i="1" dirty="0">
                    <a:ea typeface="Cambria Math" panose="02040503050406030204" pitchFamily="18" charset="0"/>
                  </a:rPr>
                  <a:t>: </a:t>
                </a:r>
                <a:r>
                  <a:rPr lang="en-US" sz="2000" dirty="0">
                    <a:ea typeface="Cambria Math" panose="02040503050406030204" pitchFamily="18" charset="0"/>
                  </a:rPr>
                  <a:t>distribution of reward given (state, action) pair</a:t>
                </a:r>
                <a:endParaRPr lang="en-US" sz="2000" i="1"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lang="el-GR" sz="2000" i="1" smtClean="0">
                        <a:latin typeface="Cambria Math" panose="02040503050406030204" pitchFamily="18" charset="0"/>
                        <a:ea typeface="Cambria Math" panose="02040503050406030204" pitchFamily="18" charset="0"/>
                      </a:rPr>
                      <m:t>ℙ</m:t>
                    </m:r>
                  </m:oMath>
                </a14:m>
                <a:r>
                  <a:rPr lang="en-US" sz="2000" dirty="0"/>
                  <a:t>: transition probability i.e. distribution over next state given</a:t>
                </a:r>
              </a:p>
              <a:p>
                <a:pPr marL="0" indent="0">
                  <a:buNone/>
                </a:pPr>
                <a14:m>
                  <m:oMath xmlns:m="http://schemas.openxmlformats.org/officeDocument/2006/math">
                    <m:r>
                      <m:rPr>
                        <m:sty m:val="p"/>
                      </m:rPr>
                      <a:rPr lang="el-GR" sz="2000" b="0" i="1" smtClean="0">
                        <a:latin typeface="Cambria Math" panose="02040503050406030204" pitchFamily="18" charset="0"/>
                        <a:ea typeface="Cambria Math" panose="02040503050406030204" pitchFamily="18" charset="0"/>
                      </a:rPr>
                      <m:t>γ</m:t>
                    </m:r>
                  </m:oMath>
                </a14:m>
                <a:r>
                  <a:rPr lang="en-US" sz="2000" dirty="0"/>
                  <a:t>: discount factor</a:t>
                </a:r>
              </a:p>
            </p:txBody>
          </p:sp>
        </mc:Choice>
        <mc:Fallback xmlns="">
          <p:sp>
            <p:nvSpPr>
              <p:cNvPr id="5" name="Content Placeholder 4">
                <a:extLst>
                  <a:ext uri="{FF2B5EF4-FFF2-40B4-BE49-F238E27FC236}">
                    <a16:creationId xmlns:a16="http://schemas.microsoft.com/office/drawing/2014/main" id="{1EF9E0AB-731B-4FE6-A5FF-427511C6B4B3}"/>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Tree>
    <p:extLst>
      <p:ext uri="{BB962C8B-B14F-4D97-AF65-F5344CB8AC3E}">
        <p14:creationId xmlns:p14="http://schemas.microsoft.com/office/powerpoint/2010/main" val="2495155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Markov Decision Process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F9E0AB-731B-4FE6-A5FF-427511C6B4B3}"/>
                  </a:ext>
                </a:extLst>
              </p:cNvPr>
              <p:cNvSpPr>
                <a:spLocks noGrp="1"/>
              </p:cNvSpPr>
              <p:nvPr>
                <p:ph idx="1"/>
              </p:nvPr>
            </p:nvSpPr>
            <p:spPr/>
            <p:txBody>
              <a:bodyPr>
                <a:normAutofit/>
              </a:bodyPr>
              <a:lstStyle/>
              <a:p>
                <a:r>
                  <a:rPr lang="en-US" sz="2000" dirty="0"/>
                  <a:t>At time step t = 0, environment samples initial state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0</m:t>
                        </m:r>
                      </m:sub>
                    </m:sSub>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 </m:t>
                    </m:r>
                    <m:r>
                      <a:rPr lang="en-US" sz="2000" b="0" i="1" dirty="0" smtClean="0">
                        <a:latin typeface="Cambria Math" panose="02040503050406030204" pitchFamily="18" charset="0"/>
                        <a:ea typeface="Cambria Math" panose="02040503050406030204" pitchFamily="18" charset="0"/>
                      </a:rPr>
                      <m:t>𝑝</m:t>
                    </m:r>
                    <m:r>
                      <a:rPr lang="en-US" sz="2000" b="0" i="1" dirty="0"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0</m:t>
                        </m:r>
                      </m:sub>
                    </m:sSub>
                  </m:oMath>
                </a14:m>
                <a:r>
                  <a:rPr lang="en-US" sz="2000" dirty="0"/>
                  <a:t>)</a:t>
                </a:r>
              </a:p>
              <a:p>
                <a:r>
                  <a:rPr lang="en-US" sz="2000" dirty="0"/>
                  <a:t>Then, for t = 0 until done:</a:t>
                </a:r>
              </a:p>
              <a:p>
                <a:pPr>
                  <a:buFontTx/>
                  <a:buChar char="-"/>
                </a:pPr>
                <a:r>
                  <a:rPr lang="en-US" sz="2000" dirty="0"/>
                  <a:t>Agent selects action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endParaRPr lang="en-US" sz="2000" dirty="0"/>
              </a:p>
              <a:p>
                <a:pPr>
                  <a:buFontTx/>
                  <a:buChar char="-"/>
                </a:pPr>
                <a:r>
                  <a:rPr lang="en-US" sz="2000" dirty="0"/>
                  <a:t>Environment samples reward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 </m:t>
                    </m:r>
                  </m:oMath>
                </a14:m>
                <a:r>
                  <a:rPr lang="en-US" sz="2000" dirty="0"/>
                  <a:t>R(.|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r>
                      <a:rPr lang="en-US" sz="2000" b="0" i="0" smtClean="0">
                        <a:latin typeface="Cambria Math" panose="02040503050406030204" pitchFamily="18" charset="0"/>
                      </a:rPr>
                      <m:t>)</m:t>
                    </m:r>
                  </m:oMath>
                </a14:m>
                <a:endParaRPr lang="en-US" sz="2000" dirty="0"/>
              </a:p>
              <a:p>
                <a:pPr>
                  <a:buFontTx/>
                  <a:buChar char="-"/>
                </a:pPr>
                <a:r>
                  <a:rPr lang="en-US" sz="2000" dirty="0"/>
                  <a:t>Environment samples next state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oMath>
                </a14:m>
                <a:r>
                  <a:rPr lang="en-US" sz="2000" dirty="0"/>
                  <a:t> P(.|</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sub>
                    </m:sSub>
                  </m:oMath>
                </a14:m>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dirty="0"/>
                  <a:t>)</a:t>
                </a:r>
              </a:p>
              <a:p>
                <a:pPr>
                  <a:buFontTx/>
                  <a:buChar char="-"/>
                </a:pPr>
                <a:r>
                  <a:rPr lang="en-US" sz="2000" dirty="0"/>
                  <a:t>Agent receives reward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oMath>
                </a14:m>
                <a:r>
                  <a:rPr lang="en-US" sz="2000" dirty="0"/>
                  <a:t> and next state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endParaRPr lang="en-US" sz="2000" dirty="0"/>
              </a:p>
              <a:p>
                <a:pPr>
                  <a:buFontTx/>
                  <a:buChar char="-"/>
                </a:pPr>
                <a:endParaRPr lang="en-US" sz="2000" dirty="0"/>
              </a:p>
              <a:p>
                <a:r>
                  <a:rPr lang="en-US" sz="2000" dirty="0"/>
                  <a:t>A policy </a:t>
                </a:r>
                <a14:m>
                  <m:oMath xmlns:m="http://schemas.openxmlformats.org/officeDocument/2006/math">
                    <m:r>
                      <a:rPr lang="en-US" sz="2000" b="1" i="1" smtClean="0">
                        <a:latin typeface="Cambria Math" panose="02040503050406030204" pitchFamily="18" charset="0"/>
                        <a:ea typeface="Cambria Math" panose="02040503050406030204" pitchFamily="18" charset="0"/>
                      </a:rPr>
                      <m:t>𝝅</m:t>
                    </m:r>
                  </m:oMath>
                </a14:m>
                <a:r>
                  <a:rPr lang="en-US" sz="2000" b="1" dirty="0"/>
                  <a:t> </a:t>
                </a:r>
                <a:r>
                  <a:rPr lang="en-US" sz="2000" dirty="0"/>
                  <a:t>is a function from S to A that specified what action to take in each state</a:t>
                </a:r>
              </a:p>
              <a:p>
                <a:r>
                  <a:rPr lang="en-US" sz="2000" b="1" dirty="0"/>
                  <a:t>Objective:</a:t>
                </a:r>
                <a:r>
                  <a:rPr lang="en-US" sz="2000" dirty="0"/>
                  <a:t> find the optimal policy </a:t>
                </a:r>
                <a14:m>
                  <m:oMath xmlns:m="http://schemas.openxmlformats.org/officeDocument/2006/math">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ea typeface="Cambria Math" panose="02040503050406030204" pitchFamily="18" charset="0"/>
                          </a:rPr>
                          <m:t>𝝅</m:t>
                        </m:r>
                      </m:e>
                      <m:sup>
                        <m:r>
                          <a:rPr lang="en-US" sz="2000" b="1" i="1" smtClean="0">
                            <a:latin typeface="Cambria Math" panose="02040503050406030204" pitchFamily="18" charset="0"/>
                          </a:rPr>
                          <m:t>∗</m:t>
                        </m:r>
                      </m:sup>
                    </m:sSup>
                  </m:oMath>
                </a14:m>
                <a:r>
                  <a:rPr lang="en-US" sz="2000" dirty="0"/>
                  <a:t> that maximizes cumulative discounted reward:</a:t>
                </a:r>
                <a14:m>
                  <m:oMath xmlns:m="http://schemas.openxmlformats.org/officeDocument/2006/math">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𝑡</m:t>
                        </m:r>
                        <m:r>
                          <a:rPr lang="en-US" sz="2000" b="0" i="1" smtClean="0">
                            <a:latin typeface="Cambria Math" panose="02040503050406030204" pitchFamily="18" charset="0"/>
                          </a:rPr>
                          <m:t>&gt;0</m:t>
                        </m:r>
                      </m:sub>
                      <m:sup/>
                      <m:e>
                        <m:sSup>
                          <m:sSupPr>
                            <m:ctrlPr>
                              <a:rPr lang="el-GR" sz="2000" b="0" i="1" smtClean="0">
                                <a:latin typeface="Cambria Math" panose="02040503050406030204" pitchFamily="18" charset="0"/>
                                <a:ea typeface="Cambria Math" panose="02040503050406030204" pitchFamily="18" charset="0"/>
                              </a:rPr>
                            </m:ctrlPr>
                          </m:sSupPr>
                          <m:e>
                            <m:r>
                              <m:rPr>
                                <m:sty m:val="p"/>
                              </m:rPr>
                              <a:rPr lang="el-GR" sz="2000" b="0" i="1" smtClean="0">
                                <a:latin typeface="Cambria Math" panose="02040503050406030204" pitchFamily="18" charset="0"/>
                                <a:ea typeface="Cambria Math" panose="02040503050406030204" pitchFamily="18" charset="0"/>
                              </a:rPr>
                              <m:t>γ</m:t>
                            </m:r>
                          </m:e>
                          <m:sup>
                            <m:r>
                              <a:rPr lang="en-US" sz="2000" b="0" i="1" smtClean="0">
                                <a:latin typeface="Cambria Math" panose="02040503050406030204" pitchFamily="18" charset="0"/>
                                <a:ea typeface="Cambria Math" panose="02040503050406030204" pitchFamily="18" charset="0"/>
                              </a:rPr>
                              <m:t>𝑡</m:t>
                            </m:r>
                          </m:sup>
                        </m:sSup>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e>
                    </m:nary>
                  </m:oMath>
                </a14:m>
                <a:endParaRPr lang="en-US" sz="2000" b="1" dirty="0"/>
              </a:p>
            </p:txBody>
          </p:sp>
        </mc:Choice>
        <mc:Fallback xmlns="">
          <p:sp>
            <p:nvSpPr>
              <p:cNvPr id="5" name="Content Placeholder 4">
                <a:extLst>
                  <a:ext uri="{FF2B5EF4-FFF2-40B4-BE49-F238E27FC236}">
                    <a16:creationId xmlns:a16="http://schemas.microsoft.com/office/drawing/2014/main" id="{1EF9E0AB-731B-4FE6-A5FF-427511C6B4B3}"/>
                  </a:ext>
                </a:extLst>
              </p:cNvPr>
              <p:cNvSpPr>
                <a:spLocks noGrp="1" noRot="1" noChangeAspect="1" noMove="1" noResize="1" noEditPoints="1" noAdjustHandles="1" noChangeArrowheads="1" noChangeShapeType="1" noTextEdit="1"/>
              </p:cNvSpPr>
              <p:nvPr>
                <p:ph idx="1"/>
              </p:nvPr>
            </p:nvSpPr>
            <p:spPr>
              <a:blipFill>
                <a:blip r:embed="rId2"/>
                <a:stretch>
                  <a:fillRect l="-638" t="-1401"/>
                </a:stretch>
              </a:blipFill>
            </p:spPr>
            <p:txBody>
              <a:bodyPr/>
              <a:lstStyle/>
              <a:p>
                <a:r>
                  <a:rPr lang="en-US">
                    <a:noFill/>
                  </a:rPr>
                  <a:t> </a:t>
                </a:r>
              </a:p>
            </p:txBody>
          </p:sp>
        </mc:Fallback>
      </mc:AlternateContent>
    </p:spTree>
    <p:extLst>
      <p:ext uri="{BB962C8B-B14F-4D97-AF65-F5344CB8AC3E}">
        <p14:creationId xmlns:p14="http://schemas.microsoft.com/office/powerpoint/2010/main" val="2167692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The optimal policy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F9E0AB-731B-4FE6-A5FF-427511C6B4B3}"/>
                  </a:ext>
                </a:extLst>
              </p:cNvPr>
              <p:cNvSpPr>
                <a:spLocks noGrp="1"/>
              </p:cNvSpPr>
              <p:nvPr>
                <p:ph idx="1"/>
              </p:nvPr>
            </p:nvSpPr>
            <p:spPr>
              <a:xfrm>
                <a:off x="814137" y="1825625"/>
                <a:ext cx="10515600" cy="4351338"/>
              </a:xfrm>
            </p:spPr>
            <p:txBody>
              <a:bodyPr>
                <a:normAutofit/>
              </a:bodyPr>
              <a:lstStyle/>
              <a:p>
                <a:r>
                  <a:rPr lang="en-US" dirty="0"/>
                  <a:t>We want to find the optimal policy </a:t>
                </a:r>
                <a14:m>
                  <m:oMath xmlns:m="http://schemas.openxmlformats.org/officeDocument/2006/math">
                    <m:sSup>
                      <m:sSupPr>
                        <m:ctrlPr>
                          <a:rPr lang="en-US" b="1" i="1" smtClean="0">
                            <a:latin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𝝅</m:t>
                        </m:r>
                      </m:e>
                      <m:sup>
                        <m:r>
                          <a:rPr lang="en-US" b="1" i="1" smtClean="0">
                            <a:latin typeface="Cambria Math" panose="02040503050406030204" pitchFamily="18" charset="0"/>
                          </a:rPr>
                          <m:t>∗</m:t>
                        </m:r>
                      </m:sup>
                    </m:sSup>
                  </m:oMath>
                </a14:m>
                <a:r>
                  <a:rPr lang="en-US" dirty="0"/>
                  <a:t> that maximizes the sum of rewards.</a:t>
                </a:r>
              </a:p>
              <a:p>
                <a:r>
                  <a:rPr lang="en-US" dirty="0"/>
                  <a:t>How do we handle the randomness (initial state, transition probability...)? </a:t>
                </a:r>
              </a:p>
              <a:p>
                <a:r>
                  <a:rPr lang="en-US" dirty="0"/>
                  <a:t>Maximize the expected sum of rewards!</a:t>
                </a:r>
              </a:p>
              <a:p>
                <a:pPr marL="0" indent="0">
                  <a:buNone/>
                </a:pPr>
                <a:endParaRPr lang="en-US" b="1" dirty="0"/>
              </a:p>
              <a:p>
                <a:r>
                  <a:rPr lang="en-US" dirty="0"/>
                  <a:t>Formally: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r>
                          <a:rPr lang="en-US" b="0" i="1" smtClean="0">
                            <a:latin typeface="Cambria Math" panose="02040503050406030204" pitchFamily="18" charset="0"/>
                          </a:rPr>
                          <m:t>𝑚𝑎𝑥</m:t>
                        </m:r>
                      </m:e>
                    </m:func>
                    <m:r>
                      <a:rPr lang="en-US" i="1" smtClean="0">
                        <a:latin typeface="Cambria Math" panose="02040503050406030204" pitchFamily="18" charset="0"/>
                      </a:rPr>
                      <m:t>𝔼</m:t>
                    </m:r>
                    <m:r>
                      <a:rPr lang="en-US" b="0" i="1" smtClean="0">
                        <a:latin typeface="Cambria Math" panose="02040503050406030204" pitchFamily="18" charset="0"/>
                      </a:rPr>
                      <m:t> [ </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𝑡</m:t>
                        </m:r>
                        <m:r>
                          <a:rPr lang="en-US" b="0" i="1" smtClean="0">
                            <a:latin typeface="Cambria Math" panose="02040503050406030204" pitchFamily="18" charset="0"/>
                          </a:rPr>
                          <m:t>&gt;0</m:t>
                        </m:r>
                      </m:sub>
                      <m:sup/>
                      <m:e>
                        <m:sSup>
                          <m:sSupPr>
                            <m:ctrlPr>
                              <a:rPr lang="el-GR" b="0" i="1" smtClean="0">
                                <a:latin typeface="Cambria Math" panose="02040503050406030204" pitchFamily="18" charset="0"/>
                                <a:ea typeface="Cambria Math" panose="02040503050406030204" pitchFamily="18" charset="0"/>
                              </a:rPr>
                            </m:ctrlPr>
                          </m:sSupPr>
                          <m:e>
                            <m:r>
                              <m:rPr>
                                <m:sty m:val="p"/>
                              </m:rPr>
                              <a:rPr lang="el-GR" b="0" i="1" smtClean="0">
                                <a:latin typeface="Cambria Math" panose="02040503050406030204" pitchFamily="18" charset="0"/>
                                <a:ea typeface="Cambria Math" panose="02040503050406030204" pitchFamily="18" charset="0"/>
                              </a:rPr>
                              <m:t>γ</m:t>
                            </m:r>
                          </m:e>
                          <m:sup>
                            <m:r>
                              <a:rPr lang="en-US" b="0" i="1" smtClean="0">
                                <a:latin typeface="Cambria Math" panose="02040503050406030204" pitchFamily="18" charset="0"/>
                                <a:ea typeface="Cambria Math" panose="02040503050406030204" pitchFamily="18" charset="0"/>
                              </a:rPr>
                              <m:t>𝑡</m:t>
                            </m:r>
                          </m:sup>
                        </m:sSup>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e>
                    </m:nary>
                    <m:r>
                      <a:rPr lang="en-US" b="0" i="1" smtClean="0">
                        <a:latin typeface="Cambria Math" panose="02040503050406030204" pitchFamily="18" charset="0"/>
                      </a:rPr>
                      <m:t>]</m:t>
                    </m:r>
                  </m:oMath>
                </a14:m>
                <a:r>
                  <a:rPr lang="en-US" b="1" dirty="0"/>
                  <a:t> </a:t>
                </a:r>
                <a:r>
                  <a:rPr lang="en-US" dirty="0"/>
                  <a:t>with</a:t>
                </a:r>
                <a:br>
                  <a:rPr lang="en-US" dirty="0"/>
                </a:br>
                <a:r>
                  <a:rPr lang="en-US" b="1" dirty="0"/>
                  <a:t>  </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𝑝</m:t>
                    </m:r>
                    <m:r>
                      <a:rPr lang="en-US" b="0" i="1" dirty="0"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𝜋</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t> P(.|</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US" dirty="0"/>
                  <a:t>)</a:t>
                </a:r>
              </a:p>
            </p:txBody>
          </p:sp>
        </mc:Choice>
        <mc:Fallback xmlns="">
          <p:sp>
            <p:nvSpPr>
              <p:cNvPr id="5" name="Content Placeholder 4">
                <a:extLst>
                  <a:ext uri="{FF2B5EF4-FFF2-40B4-BE49-F238E27FC236}">
                    <a16:creationId xmlns:a16="http://schemas.microsoft.com/office/drawing/2014/main" id="{1EF9E0AB-731B-4FE6-A5FF-427511C6B4B3}"/>
                  </a:ext>
                </a:extLst>
              </p:cNvPr>
              <p:cNvSpPr>
                <a:spLocks noGrp="1" noRot="1" noChangeAspect="1" noMove="1" noResize="1" noEditPoints="1" noAdjustHandles="1" noChangeArrowheads="1" noChangeShapeType="1" noTextEdit="1"/>
              </p:cNvSpPr>
              <p:nvPr>
                <p:ph idx="1"/>
              </p:nvPr>
            </p:nvSpPr>
            <p:spPr>
              <a:xfrm>
                <a:off x="814137" y="1825625"/>
                <a:ext cx="10515600" cy="4351338"/>
              </a:xfrm>
              <a:blipFill>
                <a:blip r:embed="rId2"/>
                <a:stretch>
                  <a:fillRect l="-965" t="-2632"/>
                </a:stretch>
              </a:blipFill>
            </p:spPr>
            <p:txBody>
              <a:bodyPr/>
              <a:lstStyle/>
              <a:p>
                <a:r>
                  <a:rPr lang="en-GB">
                    <a:noFill/>
                  </a:rPr>
                  <a:t> </a:t>
                </a:r>
              </a:p>
            </p:txBody>
          </p:sp>
        </mc:Fallback>
      </mc:AlternateContent>
    </p:spTree>
    <p:extLst>
      <p:ext uri="{BB962C8B-B14F-4D97-AF65-F5344CB8AC3E}">
        <p14:creationId xmlns:p14="http://schemas.microsoft.com/office/powerpoint/2010/main" val="2894152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Value function and Q-value 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F9E0AB-731B-4FE6-A5FF-427511C6B4B3}"/>
                  </a:ext>
                </a:extLst>
              </p:cNvPr>
              <p:cNvSpPr>
                <a:spLocks noGrp="1"/>
              </p:cNvSpPr>
              <p:nvPr>
                <p:ph idx="1"/>
              </p:nvPr>
            </p:nvSpPr>
            <p:spPr>
              <a:xfrm>
                <a:off x="814137" y="1825625"/>
                <a:ext cx="10515600" cy="4351338"/>
              </a:xfrm>
            </p:spPr>
            <p:txBody>
              <a:bodyPr>
                <a:noAutofit/>
              </a:bodyPr>
              <a:lstStyle/>
              <a:p>
                <a:pPr marL="0" indent="0">
                  <a:buNone/>
                </a:pPr>
                <a:r>
                  <a:rPr lang="en-US" sz="2400" dirty="0"/>
                  <a:t>Following a policy produces sample trajectories (or paths)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0</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1</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oMath>
                </a14:m>
                <a:r>
                  <a:rPr lang="en-US" sz="2400" dirty="0"/>
                  <a:t>, .....</a:t>
                </a:r>
              </a:p>
              <a:p>
                <a:pPr marL="0" indent="0">
                  <a:buNone/>
                </a:pPr>
                <a:r>
                  <a:rPr lang="en-US" sz="2400" dirty="0">
                    <a:solidFill>
                      <a:schemeClr val="accent5">
                        <a:lumMod val="75000"/>
                      </a:schemeClr>
                    </a:solidFill>
                  </a:rPr>
                  <a:t>How good is a state?</a:t>
                </a:r>
              </a:p>
              <a:p>
                <a:pPr marL="0" indent="0">
                  <a:buNone/>
                </a:pPr>
                <a:r>
                  <a:rPr lang="en-US" sz="2400" dirty="0"/>
                  <a:t>The </a:t>
                </a:r>
                <a:r>
                  <a:rPr lang="en-US" sz="2400" b="1" dirty="0"/>
                  <a:t>value function </a:t>
                </a:r>
                <a:r>
                  <a:rPr lang="en-US" sz="2400" dirty="0"/>
                  <a:t>at state s, is the expected cumulative reward from following the policy from state s:</a:t>
                </a:r>
              </a:p>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𝑉</m:t>
                          </m:r>
                        </m:e>
                        <m:sup>
                          <m:r>
                            <a:rPr lang="en-US" sz="2400" b="0" i="1" smtClean="0">
                              <a:latin typeface="Cambria Math" panose="02040503050406030204" pitchFamily="18" charset="0"/>
                              <a:ea typeface="Cambria Math" panose="02040503050406030204" pitchFamily="18" charset="0"/>
                            </a:rPr>
                            <m:t>𝜋</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i="1" smtClean="0">
                          <a:latin typeface="Cambria Math" panose="02040503050406030204" pitchFamily="18" charset="0"/>
                        </a:rPr>
                        <m:t>𝔼</m:t>
                      </m:r>
                      <m:r>
                        <a:rPr lang="en-US" sz="2400" b="0" i="1" smtClean="0">
                          <a:latin typeface="Cambria Math" panose="02040503050406030204" pitchFamily="18" charset="0"/>
                        </a:rPr>
                        <m:t> [ </m:t>
                      </m:r>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&gt;0</m:t>
                          </m:r>
                        </m:sub>
                        <m:sup/>
                        <m:e>
                          <m:sSup>
                            <m:sSupPr>
                              <m:ctrlPr>
                                <a:rPr lang="el-GR"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γ</m:t>
                              </m:r>
                            </m:e>
                            <m:sup>
                              <m:r>
                                <a:rPr lang="en-US" sz="2400" b="0" i="1" smtClean="0">
                                  <a:latin typeface="Cambria Math" panose="02040503050406030204" pitchFamily="18" charset="0"/>
                                  <a:ea typeface="Cambria Math" panose="02040503050406030204" pitchFamily="18" charset="0"/>
                                </a:rPr>
                                <m:t>𝑡</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sub>
                          </m:sSub>
                        </m:e>
                      </m:nary>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rPr>
                        <m:t>]</m:t>
                      </m:r>
                    </m:oMath>
                  </m:oMathPara>
                </a14:m>
                <a:endParaRPr lang="en-US" sz="2400" dirty="0"/>
              </a:p>
              <a:p>
                <a:pPr marL="0" indent="0">
                  <a:buNone/>
                </a:pPr>
                <a:r>
                  <a:rPr lang="en-US" sz="2400" dirty="0">
                    <a:solidFill>
                      <a:schemeClr val="accent5">
                        <a:lumMod val="75000"/>
                      </a:schemeClr>
                    </a:solidFill>
                  </a:rPr>
                  <a:t>How good is a state-action pair?</a:t>
                </a:r>
              </a:p>
              <a:p>
                <a:pPr marL="0" indent="0">
                  <a:buNone/>
                </a:pPr>
                <a:r>
                  <a:rPr lang="en-US" sz="2400" dirty="0"/>
                  <a:t>The </a:t>
                </a:r>
                <a:r>
                  <a:rPr lang="en-US" sz="2400" b="1" dirty="0"/>
                  <a:t>Q-value function </a:t>
                </a:r>
                <a:r>
                  <a:rPr lang="en-US" sz="2400" dirty="0"/>
                  <a:t>at state s and action a, is the expected cumulative reward from taking action a in state s and then following the policy:</a:t>
                </a:r>
              </a:p>
              <a:p>
                <a:pPr marL="0" indent="0">
                  <a:buNone/>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ea typeface="Cambria Math" panose="02040503050406030204" pitchFamily="18" charset="0"/>
                            </a:rPr>
                            <m:t>𝜋</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i="1" smtClean="0">
                          <a:latin typeface="Cambria Math" panose="02040503050406030204" pitchFamily="18" charset="0"/>
                        </a:rPr>
                        <m:t>𝔼</m:t>
                      </m:r>
                      <m:r>
                        <a:rPr lang="en-US" sz="2400" b="0" i="1" smtClean="0">
                          <a:latin typeface="Cambria Math" panose="02040503050406030204" pitchFamily="18" charset="0"/>
                        </a:rPr>
                        <m:t> [ </m:t>
                      </m:r>
                      <m:nary>
                        <m:naryPr>
                          <m:chr m:val="∑"/>
                          <m:supHide m:val="on"/>
                          <m:ctrlPr>
                            <a:rPr lang="en-US" sz="2400" i="1" smtClean="0">
                              <a:latin typeface="Cambria Math" panose="02040503050406030204" pitchFamily="18" charset="0"/>
                            </a:rPr>
                          </m:ctrlPr>
                        </m:naryPr>
                        <m:sub>
                          <m:r>
                            <m:rPr>
                              <m:brk m:alnAt="7"/>
                            </m:rPr>
                            <a:rPr lang="en-US" sz="2400" b="0" i="1" smtClean="0">
                              <a:latin typeface="Cambria Math" panose="02040503050406030204" pitchFamily="18" charset="0"/>
                            </a:rPr>
                            <m:t>𝑡</m:t>
                          </m:r>
                          <m:r>
                            <a:rPr lang="en-US" sz="2400" b="0" i="1" smtClean="0">
                              <a:latin typeface="Cambria Math" panose="02040503050406030204" pitchFamily="18" charset="0"/>
                            </a:rPr>
                            <m:t>&gt;0</m:t>
                          </m:r>
                        </m:sub>
                        <m:sup/>
                        <m:e>
                          <m:sSup>
                            <m:sSupPr>
                              <m:ctrlPr>
                                <a:rPr lang="el-GR" sz="2400" b="0" i="1" smtClean="0">
                                  <a:latin typeface="Cambria Math" panose="02040503050406030204" pitchFamily="18" charset="0"/>
                                  <a:ea typeface="Cambria Math" panose="02040503050406030204" pitchFamily="18" charset="0"/>
                                </a:rPr>
                              </m:ctrlPr>
                            </m:sSupPr>
                            <m:e>
                              <m:r>
                                <m:rPr>
                                  <m:sty m:val="p"/>
                                </m:rPr>
                                <a:rPr lang="el-GR" sz="2400" b="0" i="1" smtClean="0">
                                  <a:latin typeface="Cambria Math" panose="02040503050406030204" pitchFamily="18" charset="0"/>
                                  <a:ea typeface="Cambria Math" panose="02040503050406030204" pitchFamily="18" charset="0"/>
                                </a:rPr>
                                <m:t>γ</m:t>
                              </m:r>
                            </m:e>
                            <m:sup>
                              <m:r>
                                <a:rPr lang="en-US" sz="2400" b="0" i="1" smtClean="0">
                                  <a:latin typeface="Cambria Math" panose="02040503050406030204" pitchFamily="18" charset="0"/>
                                  <a:ea typeface="Cambria Math" panose="02040503050406030204" pitchFamily="18" charset="0"/>
                                </a:rPr>
                                <m:t>𝑡</m:t>
                              </m:r>
                            </m:sup>
                          </m:sSup>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𝑡</m:t>
                              </m:r>
                            </m:sub>
                          </m:sSub>
                        </m:e>
                      </m:nary>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rPr>
                        <m:t>]</m:t>
                      </m:r>
                    </m:oMath>
                  </m:oMathPara>
                </a14:m>
                <a:endParaRPr lang="en-US" sz="2400" dirty="0"/>
              </a:p>
            </p:txBody>
          </p:sp>
        </mc:Choice>
        <mc:Fallback xmlns="">
          <p:sp>
            <p:nvSpPr>
              <p:cNvPr id="5" name="Content Placeholder 4">
                <a:extLst>
                  <a:ext uri="{FF2B5EF4-FFF2-40B4-BE49-F238E27FC236}">
                    <a16:creationId xmlns:a16="http://schemas.microsoft.com/office/drawing/2014/main" id="{1EF9E0AB-731B-4FE6-A5FF-427511C6B4B3}"/>
                  </a:ext>
                </a:extLst>
              </p:cNvPr>
              <p:cNvSpPr>
                <a:spLocks noGrp="1" noRot="1" noChangeAspect="1" noMove="1" noResize="1" noEditPoints="1" noAdjustHandles="1" noChangeArrowheads="1" noChangeShapeType="1" noTextEdit="1"/>
              </p:cNvSpPr>
              <p:nvPr>
                <p:ph idx="1"/>
              </p:nvPr>
            </p:nvSpPr>
            <p:spPr>
              <a:xfrm>
                <a:off x="814137" y="1825625"/>
                <a:ext cx="10515600" cy="4351338"/>
              </a:xfrm>
              <a:blipFill>
                <a:blip r:embed="rId2"/>
                <a:stretch>
                  <a:fillRect l="-844" t="-2047" r="-844" b="-45614"/>
                </a:stretch>
              </a:blipFill>
            </p:spPr>
            <p:txBody>
              <a:bodyPr/>
              <a:lstStyle/>
              <a:p>
                <a:r>
                  <a:rPr lang="en-GB">
                    <a:noFill/>
                  </a:rPr>
                  <a:t> </a:t>
                </a:r>
              </a:p>
            </p:txBody>
          </p:sp>
        </mc:Fallback>
      </mc:AlternateContent>
    </p:spTree>
    <p:extLst>
      <p:ext uri="{BB962C8B-B14F-4D97-AF65-F5344CB8AC3E}">
        <p14:creationId xmlns:p14="http://schemas.microsoft.com/office/powerpoint/2010/main" val="3584858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FB086-8412-A04F-B22E-CFCE97C40226}"/>
              </a:ext>
            </a:extLst>
          </p:cNvPr>
          <p:cNvSpPr>
            <a:spLocks noGrp="1"/>
          </p:cNvSpPr>
          <p:nvPr>
            <p:ph type="title"/>
          </p:nvPr>
        </p:nvSpPr>
        <p:spPr/>
        <p:txBody>
          <a:bodyPr/>
          <a:lstStyle/>
          <a:p>
            <a:pPr algn="ctr"/>
            <a:r>
              <a:rPr lang="en-GB" dirty="0"/>
              <a:t>Q-Table</a:t>
            </a:r>
          </a:p>
        </p:txBody>
      </p:sp>
      <p:sp>
        <p:nvSpPr>
          <p:cNvPr id="3" name="Content Placeholder 2">
            <a:extLst>
              <a:ext uri="{FF2B5EF4-FFF2-40B4-BE49-F238E27FC236}">
                <a16:creationId xmlns:a16="http://schemas.microsoft.com/office/drawing/2014/main" id="{7B56A3DB-D891-DC4C-85D7-6D55699AB253}"/>
              </a:ext>
            </a:extLst>
          </p:cNvPr>
          <p:cNvSpPr>
            <a:spLocks noGrp="1"/>
          </p:cNvSpPr>
          <p:nvPr>
            <p:ph idx="1"/>
          </p:nvPr>
        </p:nvSpPr>
        <p:spPr/>
        <p:txBody>
          <a:bodyPr/>
          <a:lstStyle/>
          <a:p>
            <a:r>
              <a:rPr lang="en-GB" dirty="0"/>
              <a:t>A table of Q-values for each state-action pair</a:t>
            </a:r>
          </a:p>
          <a:p>
            <a:r>
              <a:rPr lang="en-GB" dirty="0"/>
              <a:t>Q-value estimates the expected long-term reward for taking a given action from a given state</a:t>
            </a:r>
          </a:p>
        </p:txBody>
      </p:sp>
      <p:graphicFrame>
        <p:nvGraphicFramePr>
          <p:cNvPr id="4" name="Content Placeholder 6">
            <a:extLst>
              <a:ext uri="{FF2B5EF4-FFF2-40B4-BE49-F238E27FC236}">
                <a16:creationId xmlns:a16="http://schemas.microsoft.com/office/drawing/2014/main" id="{CCF8772D-9482-0440-8D48-0F397FA54042}"/>
              </a:ext>
            </a:extLst>
          </p:cNvPr>
          <p:cNvGraphicFramePr>
            <a:graphicFrameLocks/>
          </p:cNvGraphicFramePr>
          <p:nvPr>
            <p:extLst>
              <p:ext uri="{D42A27DB-BD31-4B8C-83A1-F6EECF244321}">
                <p14:modId xmlns:p14="http://schemas.microsoft.com/office/powerpoint/2010/main" val="2428410744"/>
              </p:ext>
            </p:extLst>
          </p:nvPr>
        </p:nvGraphicFramePr>
        <p:xfrm>
          <a:off x="3378860" y="3429000"/>
          <a:ext cx="4152512" cy="2966720"/>
        </p:xfrm>
        <a:graphic>
          <a:graphicData uri="http://schemas.openxmlformats.org/drawingml/2006/table">
            <a:tbl>
              <a:tblPr firstRow="1" bandRow="1">
                <a:tableStyleId>{5C22544A-7EE6-4342-B048-85BDC9FD1C3A}</a:tableStyleId>
              </a:tblPr>
              <a:tblGrid>
                <a:gridCol w="1038128">
                  <a:extLst>
                    <a:ext uri="{9D8B030D-6E8A-4147-A177-3AD203B41FA5}">
                      <a16:colId xmlns:a16="http://schemas.microsoft.com/office/drawing/2014/main" val="3421405143"/>
                    </a:ext>
                  </a:extLst>
                </a:gridCol>
                <a:gridCol w="1038128">
                  <a:extLst>
                    <a:ext uri="{9D8B030D-6E8A-4147-A177-3AD203B41FA5}">
                      <a16:colId xmlns:a16="http://schemas.microsoft.com/office/drawing/2014/main" val="2281199956"/>
                    </a:ext>
                  </a:extLst>
                </a:gridCol>
                <a:gridCol w="1038128">
                  <a:extLst>
                    <a:ext uri="{9D8B030D-6E8A-4147-A177-3AD203B41FA5}">
                      <a16:colId xmlns:a16="http://schemas.microsoft.com/office/drawing/2014/main" val="1722003961"/>
                    </a:ext>
                  </a:extLst>
                </a:gridCol>
                <a:gridCol w="1038128">
                  <a:extLst>
                    <a:ext uri="{9D8B030D-6E8A-4147-A177-3AD203B41FA5}">
                      <a16:colId xmlns:a16="http://schemas.microsoft.com/office/drawing/2014/main" val="3949783309"/>
                    </a:ext>
                  </a:extLst>
                </a:gridCol>
              </a:tblGrid>
              <a:tr h="370840">
                <a:tc>
                  <a:txBody>
                    <a:bodyPr/>
                    <a:lstStyle/>
                    <a:p>
                      <a:endParaRPr lang="en-GB" dirty="0"/>
                    </a:p>
                  </a:txBody>
                  <a:tcPr/>
                </a:tc>
                <a:tc>
                  <a:txBody>
                    <a:bodyPr/>
                    <a:lstStyle/>
                    <a:p>
                      <a:r>
                        <a:rPr lang="en-GB" dirty="0"/>
                        <a:t>Action 1</a:t>
                      </a:r>
                    </a:p>
                  </a:txBody>
                  <a:tcPr/>
                </a:tc>
                <a:tc>
                  <a:txBody>
                    <a:bodyPr/>
                    <a:lstStyle/>
                    <a:p>
                      <a:r>
                        <a:rPr lang="en-GB" dirty="0"/>
                        <a:t>Action 2</a:t>
                      </a:r>
                    </a:p>
                  </a:txBody>
                  <a:tcPr/>
                </a:tc>
                <a:tc>
                  <a:txBody>
                    <a:bodyPr/>
                    <a:lstStyle/>
                    <a:p>
                      <a:r>
                        <a:rPr lang="en-GB" dirty="0"/>
                        <a:t>Action 3</a:t>
                      </a:r>
                    </a:p>
                  </a:txBody>
                  <a:tcPr/>
                </a:tc>
                <a:extLst>
                  <a:ext uri="{0D108BD9-81ED-4DB2-BD59-A6C34878D82A}">
                    <a16:rowId xmlns:a16="http://schemas.microsoft.com/office/drawing/2014/main" val="4222388435"/>
                  </a:ext>
                </a:extLst>
              </a:tr>
              <a:tr h="370840">
                <a:tc>
                  <a:txBody>
                    <a:bodyPr/>
                    <a:lstStyle/>
                    <a:p>
                      <a:r>
                        <a:rPr lang="en-GB" b="1" dirty="0"/>
                        <a:t>State 1</a:t>
                      </a:r>
                    </a:p>
                  </a:txBody>
                  <a:tcPr/>
                </a:tc>
                <a:tc>
                  <a:txBody>
                    <a:bodyPr/>
                    <a:lstStyle/>
                    <a:p>
                      <a:r>
                        <a:rPr lang="en-GB" dirty="0"/>
                        <a:t>Q(s1,a1)</a:t>
                      </a:r>
                    </a:p>
                  </a:txBody>
                  <a:tcPr/>
                </a:tc>
                <a:tc>
                  <a:txBody>
                    <a:bodyPr/>
                    <a:lstStyle/>
                    <a:p>
                      <a:r>
                        <a:rPr lang="en-GB" dirty="0"/>
                        <a:t>Q(s1,a2)</a:t>
                      </a:r>
                    </a:p>
                  </a:txBody>
                  <a:tcPr/>
                </a:tc>
                <a:tc>
                  <a:txBody>
                    <a:bodyPr/>
                    <a:lstStyle/>
                    <a:p>
                      <a:r>
                        <a:rPr lang="en-GB" dirty="0"/>
                        <a:t>Q(s1,a3)</a:t>
                      </a:r>
                    </a:p>
                  </a:txBody>
                  <a:tcPr/>
                </a:tc>
                <a:extLst>
                  <a:ext uri="{0D108BD9-81ED-4DB2-BD59-A6C34878D82A}">
                    <a16:rowId xmlns:a16="http://schemas.microsoft.com/office/drawing/2014/main" val="1971466114"/>
                  </a:ext>
                </a:extLst>
              </a:tr>
              <a:tr h="370840">
                <a:tc>
                  <a:txBody>
                    <a:bodyPr/>
                    <a:lstStyle/>
                    <a:p>
                      <a:r>
                        <a:rPr lang="en-GB" b="1" dirty="0"/>
                        <a:t>State 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Q(s2,a1)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Q(s2,a2)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Q(s2,a3)</a:t>
                      </a:r>
                    </a:p>
                  </a:txBody>
                  <a:tcPr/>
                </a:tc>
                <a:extLst>
                  <a:ext uri="{0D108BD9-81ED-4DB2-BD59-A6C34878D82A}">
                    <a16:rowId xmlns:a16="http://schemas.microsoft.com/office/drawing/2014/main" val="149742259"/>
                  </a:ext>
                </a:extLst>
              </a:tr>
              <a:tr h="370840">
                <a:tc>
                  <a:txBody>
                    <a:bodyPr/>
                    <a:lstStyle/>
                    <a:p>
                      <a:r>
                        <a:rPr lang="en-GB" b="1" dirty="0"/>
                        <a:t>State 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Q(s3,a1)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Q(s3,a2)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Q(s3,a3)</a:t>
                      </a:r>
                    </a:p>
                  </a:txBody>
                  <a:tcPr/>
                </a:tc>
                <a:extLst>
                  <a:ext uri="{0D108BD9-81ED-4DB2-BD59-A6C34878D82A}">
                    <a16:rowId xmlns:a16="http://schemas.microsoft.com/office/drawing/2014/main" val="567765993"/>
                  </a:ext>
                </a:extLst>
              </a:tr>
              <a:tr h="370840">
                <a:tc>
                  <a:txBody>
                    <a:bodyPr/>
                    <a:lstStyle/>
                    <a:p>
                      <a:r>
                        <a:rPr lang="en-GB" b="1" dirty="0"/>
                        <a:t>State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Q(s4,a1)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Q(s4,a2)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Q(s4,a3)</a:t>
                      </a:r>
                    </a:p>
                  </a:txBody>
                  <a:tcPr/>
                </a:tc>
                <a:extLst>
                  <a:ext uri="{0D108BD9-81ED-4DB2-BD59-A6C34878D82A}">
                    <a16:rowId xmlns:a16="http://schemas.microsoft.com/office/drawing/2014/main" val="679936912"/>
                  </a:ext>
                </a:extLst>
              </a:tr>
              <a:tr h="370840">
                <a:tc>
                  <a:txBody>
                    <a:bodyPr/>
                    <a:lstStyle/>
                    <a:p>
                      <a:r>
                        <a:rPr lang="en-GB" b="1" dirty="0"/>
                        <a:t>State 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Q(s5,a1)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Q(s5,a2)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Q(s5,a3)</a:t>
                      </a:r>
                    </a:p>
                  </a:txBody>
                  <a:tcPr/>
                </a:tc>
                <a:extLst>
                  <a:ext uri="{0D108BD9-81ED-4DB2-BD59-A6C34878D82A}">
                    <a16:rowId xmlns:a16="http://schemas.microsoft.com/office/drawing/2014/main" val="2235300941"/>
                  </a:ext>
                </a:extLst>
              </a:tr>
              <a:tr h="370840">
                <a:tc>
                  <a:txBody>
                    <a:bodyPr/>
                    <a:lstStyle/>
                    <a:p>
                      <a:r>
                        <a:rPr lang="en-GB" b="1" dirty="0"/>
                        <a:t>State 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Q(s6,a1)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Q(s6,a2)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Q(s6,a3)</a:t>
                      </a:r>
                    </a:p>
                  </a:txBody>
                  <a:tcPr/>
                </a:tc>
                <a:extLst>
                  <a:ext uri="{0D108BD9-81ED-4DB2-BD59-A6C34878D82A}">
                    <a16:rowId xmlns:a16="http://schemas.microsoft.com/office/drawing/2014/main" val="3161151907"/>
                  </a:ext>
                </a:extLst>
              </a:tr>
              <a:tr h="370840">
                <a:tc>
                  <a:txBody>
                    <a:bodyPr/>
                    <a:lstStyle/>
                    <a:p>
                      <a:r>
                        <a:rPr lang="en-GB" b="1" dirty="0"/>
                        <a:t>State 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Q(s7,a1)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Q(s7,a2)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Q(s7,a3)</a:t>
                      </a:r>
                    </a:p>
                  </a:txBody>
                  <a:tcPr/>
                </a:tc>
                <a:extLst>
                  <a:ext uri="{0D108BD9-81ED-4DB2-BD59-A6C34878D82A}">
                    <a16:rowId xmlns:a16="http://schemas.microsoft.com/office/drawing/2014/main" val="780219869"/>
                  </a:ext>
                </a:extLst>
              </a:tr>
            </a:tbl>
          </a:graphicData>
        </a:graphic>
      </p:graphicFrame>
    </p:spTree>
    <p:extLst>
      <p:ext uri="{BB962C8B-B14F-4D97-AF65-F5344CB8AC3E}">
        <p14:creationId xmlns:p14="http://schemas.microsoft.com/office/powerpoint/2010/main" val="2424880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E3513-8BE3-564E-8E5B-37E99B9F3015}"/>
              </a:ext>
            </a:extLst>
          </p:cNvPr>
          <p:cNvSpPr>
            <a:spLocks noGrp="1"/>
          </p:cNvSpPr>
          <p:nvPr>
            <p:ph type="title"/>
          </p:nvPr>
        </p:nvSpPr>
        <p:spPr/>
        <p:txBody>
          <a:bodyPr/>
          <a:lstStyle/>
          <a:p>
            <a:r>
              <a:rPr lang="en-GB" dirty="0"/>
              <a:t>Bellman Equation for updating the Q-values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15C3-6469-1A44-949B-8D3D7937E8C8}"/>
                  </a:ext>
                </a:extLst>
              </p:cNvPr>
              <p:cNvSpPr>
                <a:spLocks noGrp="1"/>
              </p:cNvSpPr>
              <p:nvPr>
                <p:ph idx="1"/>
              </p:nvPr>
            </p:nvSpPr>
            <p:spPr>
              <a:xfrm>
                <a:off x="838200" y="2430059"/>
                <a:ext cx="10515600" cy="4156721"/>
              </a:xfrm>
            </p:spPr>
            <p:txBody>
              <a:bodyPr>
                <a:norm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d>
                      <m:dPr>
                        <m:begChr m:val="["/>
                        <m:endChr m:val="]"/>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𝜸</m:t>
                        </m:r>
                        <m:func>
                          <m:funcPr>
                            <m:ctrlPr>
                              <a:rPr lang="en-US" b="1" i="1" smtClean="0">
                                <a:latin typeface="Cambria Math" panose="02040503050406030204" pitchFamily="18" charset="0"/>
                                <a:ea typeface="Cambria Math" panose="02040503050406030204" pitchFamily="18" charset="0"/>
                              </a:rPr>
                            </m:ctrlPr>
                          </m:funcPr>
                          <m:fName>
                            <m:limLow>
                              <m:limLowPr>
                                <m:ctrlPr>
                                  <a:rPr lang="en-US" b="1" i="1" smtClean="0">
                                    <a:latin typeface="Cambria Math" panose="02040503050406030204" pitchFamily="18" charset="0"/>
                                    <a:ea typeface="Cambria Math" panose="02040503050406030204" pitchFamily="18" charset="0"/>
                                  </a:rPr>
                                </m:ctrlPr>
                              </m:limLowPr>
                              <m:e>
                                <m:r>
                                  <a:rPr lang="en-US" b="1" i="0" smtClean="0">
                                    <a:latin typeface="Cambria Math" panose="02040503050406030204" pitchFamily="18" charset="0"/>
                                    <a:ea typeface="Cambria Math" panose="02040503050406030204" pitchFamily="18" charset="0"/>
                                  </a:rPr>
                                  <m:t>𝐦𝐚𝐱</m:t>
                                </m:r>
                              </m:e>
                              <m:lim>
                                <m:r>
                                  <a:rPr lang="en-US" b="1" i="1" smtClean="0">
                                    <a:latin typeface="Cambria Math" panose="02040503050406030204" pitchFamily="18" charset="0"/>
                                    <a:ea typeface="Cambria Math" panose="02040503050406030204" pitchFamily="18" charset="0"/>
                                  </a:rPr>
                                  <m:t>𝒂</m:t>
                                </m:r>
                              </m:lim>
                            </m:limLow>
                          </m:fName>
                          <m:e>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𝑺</m:t>
                                    </m:r>
                                  </m:e>
                                  <m:sup>
                                    <m:r>
                                      <a:rPr lang="en-US" b="1" i="1" smtClean="0">
                                        <a:latin typeface="Cambria Math" panose="02040503050406030204" pitchFamily="18" charset="0"/>
                                        <a:ea typeface="Cambria Math" panose="02040503050406030204" pitchFamily="18" charset="0"/>
                                      </a:rPr>
                                      <m:t>′</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𝑸</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e>
                        </m:func>
                      </m:e>
                    </m:d>
                  </m:oMath>
                </a14:m>
                <a:endParaRPr lang="en-GB" b="1" dirty="0"/>
              </a:p>
              <a:p>
                <a:endParaRPr lang="en-GB" dirty="0"/>
              </a:p>
              <a:p>
                <a:endParaRPr lang="en-GB" dirty="0"/>
              </a:p>
              <a:p>
                <a:endParaRPr lang="en-GB" dirty="0"/>
              </a:p>
              <a:p>
                <a:endParaRPr lang="en-GB" dirty="0"/>
              </a:p>
              <a:p>
                <a:pPr marL="0" indent="0">
                  <a:buNone/>
                </a:pPr>
                <a:r>
                  <a:rPr lang="en-US" b="0" dirty="0">
                    <a:latin typeface="Cambria Math" panose="02040503050406030204" pitchFamily="18" charset="0"/>
                    <a:ea typeface="Cambria Math" panose="02040503050406030204" pitchFamily="18" charset="0"/>
                  </a:rPr>
                  <a:t>Equivalent to:</a:t>
                </a:r>
              </a:p>
              <a:p>
                <a14:m>
                  <m:oMath xmlns:m="http://schemas.openxmlformats.org/officeDocument/2006/math">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d>
                      <m:dPr>
                        <m:begChr m:val="["/>
                        <m:endChr m:val="]"/>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𝜸</m:t>
                        </m:r>
                        <m:func>
                          <m:funcPr>
                            <m:ctrlPr>
                              <a:rPr lang="en-US" b="1" i="1" smtClean="0">
                                <a:latin typeface="Cambria Math" panose="02040503050406030204" pitchFamily="18" charset="0"/>
                                <a:ea typeface="Cambria Math" panose="02040503050406030204" pitchFamily="18" charset="0"/>
                              </a:rPr>
                            </m:ctrlPr>
                          </m:funcPr>
                          <m:fName>
                            <m:limLow>
                              <m:limLowPr>
                                <m:ctrlPr>
                                  <a:rPr lang="en-US" b="1" i="1" smtClean="0">
                                    <a:latin typeface="Cambria Math" panose="02040503050406030204" pitchFamily="18" charset="0"/>
                                    <a:ea typeface="Cambria Math" panose="02040503050406030204" pitchFamily="18" charset="0"/>
                                  </a:rPr>
                                </m:ctrlPr>
                              </m:limLowPr>
                              <m:e>
                                <m:r>
                                  <a:rPr lang="en-US" b="1" i="1" smtClean="0">
                                    <a:latin typeface="Cambria Math" panose="02040503050406030204" pitchFamily="18" charset="0"/>
                                    <a:ea typeface="Cambria Math" panose="02040503050406030204" pitchFamily="18" charset="0"/>
                                  </a:rPr>
                                  <m:t>𝐦𝐚𝐱</m:t>
                                </m:r>
                              </m:e>
                              <m:lim>
                                <m:r>
                                  <a:rPr lang="en-US" b="1" i="1" smtClean="0">
                                    <a:latin typeface="Cambria Math" panose="02040503050406030204" pitchFamily="18" charset="0"/>
                                    <a:ea typeface="Cambria Math" panose="02040503050406030204" pitchFamily="18" charset="0"/>
                                  </a:rPr>
                                  <m:t>𝒂</m:t>
                                </m:r>
                              </m:lim>
                            </m:limLow>
                          </m:fName>
                          <m:e>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𝑺</m:t>
                                    </m:r>
                                  </m:e>
                                  <m:sup>
                                    <m:r>
                                      <a:rPr lang="en-US" b="1" i="1" smtClean="0">
                                        <a:latin typeface="Cambria Math" panose="02040503050406030204" pitchFamily="18" charset="0"/>
                                        <a:ea typeface="Cambria Math" panose="02040503050406030204" pitchFamily="18" charset="0"/>
                                      </a:rPr>
                                      <m:t>′</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e>
                            </m:d>
                          </m:e>
                        </m:func>
                      </m:e>
                    </m:d>
                  </m:oMath>
                </a14:m>
                <a:endParaRPr lang="en-GB" b="1" dirty="0"/>
              </a:p>
            </p:txBody>
          </p:sp>
        </mc:Choice>
        <mc:Fallback xmlns="">
          <p:sp>
            <p:nvSpPr>
              <p:cNvPr id="3" name="Content Placeholder 2">
                <a:extLst>
                  <a:ext uri="{FF2B5EF4-FFF2-40B4-BE49-F238E27FC236}">
                    <a16:creationId xmlns:a16="http://schemas.microsoft.com/office/drawing/2014/main" id="{7BDE15C3-6469-1A44-949B-8D3D7937E8C8}"/>
                  </a:ext>
                </a:extLst>
              </p:cNvPr>
              <p:cNvSpPr>
                <a:spLocks noGrp="1" noRot="1" noChangeAspect="1" noMove="1" noResize="1" noEditPoints="1" noAdjustHandles="1" noChangeArrowheads="1" noChangeShapeType="1" noTextEdit="1"/>
              </p:cNvSpPr>
              <p:nvPr>
                <p:ph idx="1"/>
              </p:nvPr>
            </p:nvSpPr>
            <p:spPr>
              <a:xfrm>
                <a:off x="838200" y="2430059"/>
                <a:ext cx="10515600" cy="4156721"/>
              </a:xfrm>
              <a:blipFill>
                <a:blip r:embed="rId2"/>
                <a:stretch>
                  <a:fillRect l="-1086"/>
                </a:stretch>
              </a:blipFill>
            </p:spPr>
            <p:txBody>
              <a:bodyPr/>
              <a:lstStyle/>
              <a:p>
                <a:r>
                  <a:rPr lang="en-GB">
                    <a:noFill/>
                  </a:rPr>
                  <a:t> </a:t>
                </a:r>
              </a:p>
            </p:txBody>
          </p:sp>
        </mc:Fallback>
      </mc:AlternateContent>
      <p:grpSp>
        <p:nvGrpSpPr>
          <p:cNvPr id="11" name="Group 10">
            <a:extLst>
              <a:ext uri="{FF2B5EF4-FFF2-40B4-BE49-F238E27FC236}">
                <a16:creationId xmlns:a16="http://schemas.microsoft.com/office/drawing/2014/main" id="{141A7F49-7BFF-0748-B43E-924B06A47A03}"/>
              </a:ext>
            </a:extLst>
          </p:cNvPr>
          <p:cNvGrpSpPr/>
          <p:nvPr/>
        </p:nvGrpSpPr>
        <p:grpSpPr>
          <a:xfrm>
            <a:off x="3806499" y="2950843"/>
            <a:ext cx="8385501" cy="1988782"/>
            <a:chOff x="3806499" y="2950843"/>
            <a:chExt cx="8385501" cy="1988782"/>
          </a:xfrm>
        </p:grpSpPr>
        <p:cxnSp>
          <p:nvCxnSpPr>
            <p:cNvPr id="4" name="Straight Arrow Connector 3">
              <a:extLst>
                <a:ext uri="{FF2B5EF4-FFF2-40B4-BE49-F238E27FC236}">
                  <a16:creationId xmlns:a16="http://schemas.microsoft.com/office/drawing/2014/main" id="{4FB27CD8-7A90-AD4A-A2B1-39594BEB4414}"/>
                </a:ext>
              </a:extLst>
            </p:cNvPr>
            <p:cNvCxnSpPr>
              <a:cxnSpLocks/>
            </p:cNvCxnSpPr>
            <p:nvPr/>
          </p:nvCxnSpPr>
          <p:spPr>
            <a:xfrm flipV="1">
              <a:off x="3983064" y="2950843"/>
              <a:ext cx="371960" cy="1619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E3FA50F-9B24-D94C-A961-1887DC4CBF9A}"/>
                    </a:ext>
                  </a:extLst>
                </p:cNvPr>
                <p:cNvSpPr txBox="1"/>
                <p:nvPr/>
              </p:nvSpPr>
              <p:spPr>
                <a:xfrm>
                  <a:off x="3806499" y="4570293"/>
                  <a:ext cx="8385501" cy="369332"/>
                </a:xfrm>
                <a:prstGeom prst="rect">
                  <a:avLst/>
                </a:prstGeom>
                <a:noFill/>
              </p:spPr>
              <p:txBody>
                <a:bodyPr wrap="none" rtlCol="0">
                  <a:spAutoFit/>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𝛼</m:t>
                      </m:r>
                      <m:r>
                        <a:rPr lang="en-US" b="0" i="1" smtClean="0">
                          <a:solidFill>
                            <a:schemeClr val="accent1"/>
                          </a:solidFill>
                          <a:latin typeface="Cambria Math" panose="02040503050406030204" pitchFamily="18" charset="0"/>
                          <a:ea typeface="Cambria Math" panose="02040503050406030204" pitchFamily="18" charset="0"/>
                        </a:rPr>
                        <m:t> </m:t>
                      </m:r>
                    </m:oMath>
                  </a14:m>
                  <a:r>
                    <a:rPr lang="en-GB" dirty="0">
                      <a:solidFill>
                        <a:schemeClr val="accent1"/>
                      </a:solidFill>
                    </a:rPr>
                    <a:t>= Learning rate – how much do we update the q-value in each iteration? </a:t>
                  </a:r>
                  <a14:m>
                    <m:oMath xmlns:m="http://schemas.openxmlformats.org/officeDocument/2006/math">
                      <m:r>
                        <a:rPr lang="en-US">
                          <a:solidFill>
                            <a:schemeClr val="accent1"/>
                          </a:solidFill>
                          <a:latin typeface="Cambria Math" panose="02040503050406030204" pitchFamily="18" charset="0"/>
                          <a:ea typeface="Cambria Math" panose="02040503050406030204" pitchFamily="18" charset="0"/>
                        </a:rPr>
                        <m:t>(</m:t>
                      </m:r>
                      <m:r>
                        <a:rPr lang="en-US" b="0" i="0" smtClean="0">
                          <a:solidFill>
                            <a:schemeClr val="accent1"/>
                          </a:solidFill>
                          <a:latin typeface="Cambria Math" panose="02040503050406030204" pitchFamily="18" charset="0"/>
                          <a:ea typeface="Cambria Math" panose="02040503050406030204" pitchFamily="18" charset="0"/>
                        </a:rPr>
                        <m:t>0&lt;</m:t>
                      </m:r>
                      <m:r>
                        <a:rPr lang="en-US" b="0" i="1" smtClean="0">
                          <a:solidFill>
                            <a:schemeClr val="accent1"/>
                          </a:solidFill>
                          <a:latin typeface="Cambria Math" panose="02040503050406030204" pitchFamily="18" charset="0"/>
                          <a:ea typeface="Cambria Math" panose="02040503050406030204" pitchFamily="18" charset="0"/>
                        </a:rPr>
                        <m:t>𝛼</m:t>
                      </m:r>
                      <m:r>
                        <a:rPr lang="en-US" b="0" i="1" smtClean="0">
                          <a:solidFill>
                            <a:schemeClr val="accent1"/>
                          </a:solidFill>
                          <a:latin typeface="Cambria Math" panose="02040503050406030204" pitchFamily="18" charset="0"/>
                          <a:ea typeface="Cambria Math" panose="02040503050406030204" pitchFamily="18" charset="0"/>
                        </a:rPr>
                        <m:t>≤1)</m:t>
                      </m:r>
                    </m:oMath>
                  </a14:m>
                  <a:endParaRPr lang="en-GB" dirty="0">
                    <a:solidFill>
                      <a:schemeClr val="accent1"/>
                    </a:solidFill>
                  </a:endParaRPr>
                </a:p>
              </p:txBody>
            </p:sp>
          </mc:Choice>
          <mc:Fallback xmlns="">
            <p:sp>
              <p:nvSpPr>
                <p:cNvPr id="5" name="TextBox 4">
                  <a:extLst>
                    <a:ext uri="{FF2B5EF4-FFF2-40B4-BE49-F238E27FC236}">
                      <a16:creationId xmlns:a16="http://schemas.microsoft.com/office/drawing/2014/main" id="{1E3FA50F-9B24-D94C-A961-1887DC4CBF9A}"/>
                    </a:ext>
                  </a:extLst>
                </p:cNvPr>
                <p:cNvSpPr txBox="1">
                  <a:spLocks noRot="1" noChangeAspect="1" noMove="1" noResize="1" noEditPoints="1" noAdjustHandles="1" noChangeArrowheads="1" noChangeShapeType="1" noTextEdit="1"/>
                </p:cNvSpPr>
                <p:nvPr/>
              </p:nvSpPr>
              <p:spPr>
                <a:xfrm>
                  <a:off x="3806499" y="4570293"/>
                  <a:ext cx="8385501" cy="369332"/>
                </a:xfrm>
                <a:prstGeom prst="rect">
                  <a:avLst/>
                </a:prstGeom>
                <a:blipFill>
                  <a:blip r:embed="rId3"/>
                  <a:stretch>
                    <a:fillRect t="-10345" b="-24138"/>
                  </a:stretch>
                </a:blipFill>
              </p:spPr>
              <p:txBody>
                <a:bodyPr/>
                <a:lstStyle/>
                <a:p>
                  <a:r>
                    <a:rPr lang="en-GB">
                      <a:noFill/>
                    </a:rPr>
                    <a:t> </a:t>
                  </a:r>
                </a:p>
              </p:txBody>
            </p:sp>
          </mc:Fallback>
        </mc:AlternateContent>
      </p:grpSp>
      <p:grpSp>
        <p:nvGrpSpPr>
          <p:cNvPr id="16" name="Group 15">
            <a:extLst>
              <a:ext uri="{FF2B5EF4-FFF2-40B4-BE49-F238E27FC236}">
                <a16:creationId xmlns:a16="http://schemas.microsoft.com/office/drawing/2014/main" id="{F78F7249-A7CF-5A4A-A86C-BB644615F102}"/>
              </a:ext>
            </a:extLst>
          </p:cNvPr>
          <p:cNvGrpSpPr/>
          <p:nvPr/>
        </p:nvGrpSpPr>
        <p:grpSpPr>
          <a:xfrm>
            <a:off x="4846794" y="3052621"/>
            <a:ext cx="6722481" cy="1231286"/>
            <a:chOff x="4807884" y="3052621"/>
            <a:chExt cx="6722481" cy="1231286"/>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B42006-C84B-9642-95C8-9F6DF177E882}"/>
                    </a:ext>
                  </a:extLst>
                </p:cNvPr>
                <p:cNvSpPr txBox="1"/>
                <p:nvPr/>
              </p:nvSpPr>
              <p:spPr>
                <a:xfrm>
                  <a:off x="4807884" y="3914575"/>
                  <a:ext cx="6722481" cy="369332"/>
                </a:xfrm>
                <a:prstGeom prst="rect">
                  <a:avLst/>
                </a:prstGeom>
                <a:noFill/>
              </p:spPr>
              <p:txBody>
                <a:bodyPr wrap="square" rtlCol="0">
                  <a:spAutoFit/>
                </a:bodyPr>
                <a:lstStyle/>
                <a:p>
                  <a14:m>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𝛾</m:t>
                      </m:r>
                    </m:oMath>
                  </a14:m>
                  <a:r>
                    <a:rPr lang="en-GB" dirty="0">
                      <a:solidFill>
                        <a:schemeClr val="accent1"/>
                      </a:solidFill>
                    </a:rPr>
                    <a:t> = Discount factor – how important are future rewards? </a:t>
                  </a:r>
                  <a14:m>
                    <m:oMath xmlns:m="http://schemas.openxmlformats.org/officeDocument/2006/math">
                      <m:r>
                        <a:rPr lang="en-US">
                          <a:solidFill>
                            <a:schemeClr val="accent1"/>
                          </a:solidFill>
                          <a:latin typeface="Cambria Math" panose="02040503050406030204" pitchFamily="18" charset="0"/>
                          <a:ea typeface="Cambria Math" panose="02040503050406030204" pitchFamily="18" charset="0"/>
                        </a:rPr>
                        <m:t>(</m:t>
                      </m:r>
                      <m:r>
                        <a:rPr lang="en-US" b="0" i="0" smtClean="0">
                          <a:solidFill>
                            <a:schemeClr val="accent1"/>
                          </a:solidFill>
                          <a:latin typeface="Cambria Math" panose="02040503050406030204" pitchFamily="18" charset="0"/>
                          <a:ea typeface="Cambria Math" panose="02040503050406030204" pitchFamily="18" charset="0"/>
                        </a:rPr>
                        <m:t>0</m:t>
                      </m:r>
                      <m:r>
                        <a:rPr lang="en-US" b="0" i="1" smtClean="0">
                          <a:solidFill>
                            <a:schemeClr val="accent1"/>
                          </a:solidFill>
                          <a:latin typeface="Cambria Math" panose="02040503050406030204" pitchFamily="18" charset="0"/>
                          <a:ea typeface="Cambria Math" panose="02040503050406030204" pitchFamily="18" charset="0"/>
                        </a:rPr>
                        <m:t>≤</m:t>
                      </m:r>
                      <m:r>
                        <a:rPr lang="en-US" b="0" i="1" smtClean="0">
                          <a:solidFill>
                            <a:schemeClr val="accent1"/>
                          </a:solidFill>
                          <a:latin typeface="Cambria Math" panose="02040503050406030204" pitchFamily="18" charset="0"/>
                          <a:ea typeface="Cambria Math" panose="02040503050406030204" pitchFamily="18" charset="0"/>
                        </a:rPr>
                        <m:t>𝛾</m:t>
                      </m:r>
                      <m:r>
                        <a:rPr lang="en-US" b="0" i="1" smtClean="0">
                          <a:solidFill>
                            <a:schemeClr val="accent1"/>
                          </a:solidFill>
                          <a:latin typeface="Cambria Math" panose="02040503050406030204" pitchFamily="18" charset="0"/>
                          <a:ea typeface="Cambria Math" panose="02040503050406030204" pitchFamily="18" charset="0"/>
                        </a:rPr>
                        <m:t>≤1)</m:t>
                      </m:r>
                    </m:oMath>
                  </a14:m>
                  <a:endParaRPr lang="en-GB" dirty="0">
                    <a:solidFill>
                      <a:schemeClr val="accent1"/>
                    </a:solidFill>
                  </a:endParaRPr>
                </a:p>
              </p:txBody>
            </p:sp>
          </mc:Choice>
          <mc:Fallback xmlns="">
            <p:sp>
              <p:nvSpPr>
                <p:cNvPr id="8" name="TextBox 7">
                  <a:extLst>
                    <a:ext uri="{FF2B5EF4-FFF2-40B4-BE49-F238E27FC236}">
                      <a16:creationId xmlns:a16="http://schemas.microsoft.com/office/drawing/2014/main" id="{FDB42006-C84B-9642-95C8-9F6DF177E882}"/>
                    </a:ext>
                  </a:extLst>
                </p:cNvPr>
                <p:cNvSpPr txBox="1">
                  <a:spLocks noRot="1" noChangeAspect="1" noMove="1" noResize="1" noEditPoints="1" noAdjustHandles="1" noChangeArrowheads="1" noChangeShapeType="1" noTextEdit="1"/>
                </p:cNvSpPr>
                <p:nvPr/>
              </p:nvSpPr>
              <p:spPr>
                <a:xfrm>
                  <a:off x="4807884" y="3914575"/>
                  <a:ext cx="6722481" cy="369332"/>
                </a:xfrm>
                <a:prstGeom prst="rect">
                  <a:avLst/>
                </a:prstGeom>
                <a:blipFill>
                  <a:blip r:embed="rId4"/>
                  <a:stretch>
                    <a:fillRect t="-3333" b="-26667"/>
                  </a:stretch>
                </a:blipFill>
              </p:spPr>
              <p:txBody>
                <a:bodyPr/>
                <a:lstStyle/>
                <a:p>
                  <a:r>
                    <a:rPr lang="en-GB">
                      <a:noFill/>
                    </a:rPr>
                    <a:t> </a:t>
                  </a:r>
                </a:p>
              </p:txBody>
            </p:sp>
          </mc:Fallback>
        </mc:AlternateContent>
        <p:cxnSp>
          <p:nvCxnSpPr>
            <p:cNvPr id="9" name="Straight Arrow Connector 8">
              <a:extLst>
                <a:ext uri="{FF2B5EF4-FFF2-40B4-BE49-F238E27FC236}">
                  <a16:creationId xmlns:a16="http://schemas.microsoft.com/office/drawing/2014/main" id="{84CB231A-5FF8-954E-A655-AD29903470AA}"/>
                </a:ext>
              </a:extLst>
            </p:cNvPr>
            <p:cNvCxnSpPr>
              <a:cxnSpLocks/>
            </p:cNvCxnSpPr>
            <p:nvPr/>
          </p:nvCxnSpPr>
          <p:spPr>
            <a:xfrm flipV="1">
              <a:off x="4996582" y="3052621"/>
              <a:ext cx="381330" cy="8619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37F230A9-4E1C-8A47-BA4B-6F557CEEFA3E}"/>
              </a:ext>
            </a:extLst>
          </p:cNvPr>
          <p:cNvGrpSpPr/>
          <p:nvPr/>
        </p:nvGrpSpPr>
        <p:grpSpPr>
          <a:xfrm>
            <a:off x="1091171" y="2950844"/>
            <a:ext cx="1737270" cy="1362046"/>
            <a:chOff x="1091171" y="2950844"/>
            <a:chExt cx="1737270" cy="1362046"/>
          </a:xfrm>
        </p:grpSpPr>
        <p:sp>
          <p:nvSpPr>
            <p:cNvPr id="12" name="Rectangle 11">
              <a:extLst>
                <a:ext uri="{FF2B5EF4-FFF2-40B4-BE49-F238E27FC236}">
                  <a16:creationId xmlns:a16="http://schemas.microsoft.com/office/drawing/2014/main" id="{E3A76469-5F85-4942-8D94-CC6AAE919D76}"/>
                </a:ext>
              </a:extLst>
            </p:cNvPr>
            <p:cNvSpPr/>
            <p:nvPr/>
          </p:nvSpPr>
          <p:spPr>
            <a:xfrm>
              <a:off x="1091171" y="3943558"/>
              <a:ext cx="1737270" cy="369332"/>
            </a:xfrm>
            <a:prstGeom prst="rect">
              <a:avLst/>
            </a:prstGeom>
          </p:spPr>
          <p:txBody>
            <a:bodyPr wrap="none">
              <a:spAutoFit/>
            </a:bodyPr>
            <a:lstStyle/>
            <a:p>
              <a:r>
                <a:rPr lang="en-GB" i="1" dirty="0">
                  <a:solidFill>
                    <a:schemeClr val="accent1"/>
                  </a:solidFill>
                </a:rPr>
                <a:t>S – </a:t>
              </a:r>
              <a:r>
                <a:rPr lang="en-GB" dirty="0">
                  <a:solidFill>
                    <a:schemeClr val="accent1"/>
                  </a:solidFill>
                </a:rPr>
                <a:t>Current state</a:t>
              </a:r>
              <a:endParaRPr lang="en-GB" dirty="0"/>
            </a:p>
          </p:txBody>
        </p:sp>
        <p:cxnSp>
          <p:nvCxnSpPr>
            <p:cNvPr id="17" name="Straight Arrow Connector 16">
              <a:extLst>
                <a:ext uri="{FF2B5EF4-FFF2-40B4-BE49-F238E27FC236}">
                  <a16:creationId xmlns:a16="http://schemas.microsoft.com/office/drawing/2014/main" id="{3F78155D-5686-5A49-9C5E-C053D7D7F268}"/>
                </a:ext>
              </a:extLst>
            </p:cNvPr>
            <p:cNvCxnSpPr>
              <a:cxnSpLocks/>
            </p:cNvCxnSpPr>
            <p:nvPr/>
          </p:nvCxnSpPr>
          <p:spPr>
            <a:xfrm flipV="1">
              <a:off x="1272961" y="2950844"/>
              <a:ext cx="400856" cy="992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8573B96-28F0-5042-B151-A622AE562B7D}"/>
              </a:ext>
            </a:extLst>
          </p:cNvPr>
          <p:cNvGrpSpPr/>
          <p:nvPr/>
        </p:nvGrpSpPr>
        <p:grpSpPr>
          <a:xfrm>
            <a:off x="1510812" y="2950843"/>
            <a:ext cx="1867819" cy="1002474"/>
            <a:chOff x="1510812" y="2950843"/>
            <a:chExt cx="1867819" cy="1002474"/>
          </a:xfrm>
        </p:grpSpPr>
        <p:sp>
          <p:nvSpPr>
            <p:cNvPr id="13" name="Rectangle 12">
              <a:extLst>
                <a:ext uri="{FF2B5EF4-FFF2-40B4-BE49-F238E27FC236}">
                  <a16:creationId xmlns:a16="http://schemas.microsoft.com/office/drawing/2014/main" id="{0C96481A-8E3F-8542-82C8-51FF37E2B383}"/>
                </a:ext>
              </a:extLst>
            </p:cNvPr>
            <p:cNvSpPr/>
            <p:nvPr/>
          </p:nvSpPr>
          <p:spPr>
            <a:xfrm>
              <a:off x="1510812" y="3583985"/>
              <a:ext cx="1867819" cy="369332"/>
            </a:xfrm>
            <a:prstGeom prst="rect">
              <a:avLst/>
            </a:prstGeom>
          </p:spPr>
          <p:txBody>
            <a:bodyPr wrap="none">
              <a:spAutoFit/>
            </a:bodyPr>
            <a:lstStyle/>
            <a:p>
              <a:r>
                <a:rPr lang="en-GB" i="1" dirty="0">
                  <a:solidFill>
                    <a:schemeClr val="accent1"/>
                  </a:solidFill>
                </a:rPr>
                <a:t>A – </a:t>
              </a:r>
              <a:r>
                <a:rPr lang="en-GB" dirty="0">
                  <a:solidFill>
                    <a:schemeClr val="accent1"/>
                  </a:solidFill>
                </a:rPr>
                <a:t>Chosen action</a:t>
              </a:r>
              <a:endParaRPr lang="en-GB" dirty="0"/>
            </a:p>
          </p:txBody>
        </p:sp>
        <p:cxnSp>
          <p:nvCxnSpPr>
            <p:cNvPr id="19" name="Straight Arrow Connector 18">
              <a:extLst>
                <a:ext uri="{FF2B5EF4-FFF2-40B4-BE49-F238E27FC236}">
                  <a16:creationId xmlns:a16="http://schemas.microsoft.com/office/drawing/2014/main" id="{6EF2DD8D-8E6F-B54E-8FE8-EDD116A0215D}"/>
                </a:ext>
              </a:extLst>
            </p:cNvPr>
            <p:cNvCxnSpPr>
              <a:cxnSpLocks/>
            </p:cNvCxnSpPr>
            <p:nvPr/>
          </p:nvCxnSpPr>
          <p:spPr>
            <a:xfrm flipV="1">
              <a:off x="1700106" y="2950843"/>
              <a:ext cx="259700" cy="633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6FE969A-14C4-4B41-8617-0AB9127C41E6}"/>
              </a:ext>
            </a:extLst>
          </p:cNvPr>
          <p:cNvGrpSpPr/>
          <p:nvPr/>
        </p:nvGrpSpPr>
        <p:grpSpPr>
          <a:xfrm>
            <a:off x="4901202" y="1694024"/>
            <a:ext cx="4168240" cy="832201"/>
            <a:chOff x="4823382" y="1694024"/>
            <a:chExt cx="4168240" cy="832201"/>
          </a:xfrm>
        </p:grpSpPr>
        <p:sp>
          <p:nvSpPr>
            <p:cNvPr id="14" name="Rectangle 13">
              <a:extLst>
                <a:ext uri="{FF2B5EF4-FFF2-40B4-BE49-F238E27FC236}">
                  <a16:creationId xmlns:a16="http://schemas.microsoft.com/office/drawing/2014/main" id="{D3EE332C-8DEB-4A4B-AC76-2D9FD664D582}"/>
                </a:ext>
              </a:extLst>
            </p:cNvPr>
            <p:cNvSpPr/>
            <p:nvPr/>
          </p:nvSpPr>
          <p:spPr>
            <a:xfrm>
              <a:off x="4902233" y="1694024"/>
              <a:ext cx="4089389" cy="369332"/>
            </a:xfrm>
            <a:prstGeom prst="rect">
              <a:avLst/>
            </a:prstGeom>
          </p:spPr>
          <p:txBody>
            <a:bodyPr wrap="none">
              <a:spAutoFit/>
            </a:bodyPr>
            <a:lstStyle/>
            <a:p>
              <a:r>
                <a:rPr lang="en-GB" i="1" dirty="0">
                  <a:solidFill>
                    <a:schemeClr val="accent1"/>
                  </a:solidFill>
                </a:rPr>
                <a:t>R – </a:t>
              </a:r>
              <a:r>
                <a:rPr lang="en-GB" dirty="0">
                  <a:solidFill>
                    <a:schemeClr val="accent1"/>
                  </a:solidFill>
                </a:rPr>
                <a:t>Reward from taking action </a:t>
              </a:r>
              <a:r>
                <a:rPr lang="en-GB" i="1" dirty="0">
                  <a:solidFill>
                    <a:schemeClr val="accent1"/>
                  </a:solidFill>
                </a:rPr>
                <a:t>A</a:t>
              </a:r>
              <a:r>
                <a:rPr lang="en-GB" dirty="0">
                  <a:solidFill>
                    <a:schemeClr val="accent1"/>
                  </a:solidFill>
                </a:rPr>
                <a:t> in state </a:t>
              </a:r>
              <a:r>
                <a:rPr lang="en-GB" i="1" dirty="0">
                  <a:solidFill>
                    <a:schemeClr val="accent1"/>
                  </a:solidFill>
                </a:rPr>
                <a:t>S</a:t>
              </a:r>
              <a:endParaRPr lang="en-GB" i="1" dirty="0"/>
            </a:p>
          </p:txBody>
        </p:sp>
        <p:cxnSp>
          <p:nvCxnSpPr>
            <p:cNvPr id="21" name="Straight Arrow Connector 20">
              <a:extLst>
                <a:ext uri="{FF2B5EF4-FFF2-40B4-BE49-F238E27FC236}">
                  <a16:creationId xmlns:a16="http://schemas.microsoft.com/office/drawing/2014/main" id="{0BD8EA90-A050-4D4A-843C-A8C02814C070}"/>
                </a:ext>
              </a:extLst>
            </p:cNvPr>
            <p:cNvCxnSpPr/>
            <p:nvPr/>
          </p:nvCxnSpPr>
          <p:spPr>
            <a:xfrm flipH="1">
              <a:off x="4823382" y="2032359"/>
              <a:ext cx="188698" cy="493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369AA7F-128E-9749-A0A6-C880202C5F38}"/>
              </a:ext>
            </a:extLst>
          </p:cNvPr>
          <p:cNvGrpSpPr/>
          <p:nvPr/>
        </p:nvGrpSpPr>
        <p:grpSpPr>
          <a:xfrm>
            <a:off x="6450560" y="2980374"/>
            <a:ext cx="5254900" cy="806123"/>
            <a:chOff x="6275465" y="2980374"/>
            <a:chExt cx="5254900" cy="806123"/>
          </a:xfrm>
        </p:grpSpPr>
        <p:sp>
          <p:nvSpPr>
            <p:cNvPr id="15" name="Rectangle 14">
              <a:extLst>
                <a:ext uri="{FF2B5EF4-FFF2-40B4-BE49-F238E27FC236}">
                  <a16:creationId xmlns:a16="http://schemas.microsoft.com/office/drawing/2014/main" id="{E330ED8D-0221-8A48-A0E4-D0C978C5D86F}"/>
                </a:ext>
              </a:extLst>
            </p:cNvPr>
            <p:cNvSpPr/>
            <p:nvPr/>
          </p:nvSpPr>
          <p:spPr>
            <a:xfrm>
              <a:off x="6275465" y="3417165"/>
              <a:ext cx="5254900" cy="369332"/>
            </a:xfrm>
            <a:prstGeom prst="rect">
              <a:avLst/>
            </a:prstGeom>
          </p:spPr>
          <p:txBody>
            <a:bodyPr wrap="none">
              <a:spAutoFit/>
            </a:bodyPr>
            <a:lstStyle/>
            <a:p>
              <a:r>
                <a:rPr lang="en-GB" i="1" dirty="0">
                  <a:solidFill>
                    <a:schemeClr val="accent1"/>
                  </a:solidFill>
                </a:rPr>
                <a:t>S’ </a:t>
              </a:r>
              <a:r>
                <a:rPr lang="en-GB" dirty="0">
                  <a:solidFill>
                    <a:schemeClr val="accent1"/>
                  </a:solidFill>
                </a:rPr>
                <a:t>– New state resulting from taking action </a:t>
              </a:r>
              <a:r>
                <a:rPr lang="en-GB" i="1" dirty="0">
                  <a:solidFill>
                    <a:schemeClr val="accent1"/>
                  </a:solidFill>
                </a:rPr>
                <a:t>A </a:t>
              </a:r>
              <a:r>
                <a:rPr lang="en-GB" dirty="0">
                  <a:solidFill>
                    <a:schemeClr val="accent1"/>
                  </a:solidFill>
                </a:rPr>
                <a:t>in state </a:t>
              </a:r>
              <a:r>
                <a:rPr lang="en-GB" i="1" dirty="0">
                  <a:solidFill>
                    <a:schemeClr val="accent1"/>
                  </a:solidFill>
                </a:rPr>
                <a:t>S</a:t>
              </a:r>
              <a:endParaRPr lang="en-GB" i="1" dirty="0"/>
            </a:p>
          </p:txBody>
        </p:sp>
        <p:cxnSp>
          <p:nvCxnSpPr>
            <p:cNvPr id="23" name="Straight Arrow Connector 22">
              <a:extLst>
                <a:ext uri="{FF2B5EF4-FFF2-40B4-BE49-F238E27FC236}">
                  <a16:creationId xmlns:a16="http://schemas.microsoft.com/office/drawing/2014/main" id="{C468A6C8-EB8E-504A-83EF-47C03DBD38C8}"/>
                </a:ext>
              </a:extLst>
            </p:cNvPr>
            <p:cNvCxnSpPr>
              <a:cxnSpLocks/>
            </p:cNvCxnSpPr>
            <p:nvPr/>
          </p:nvCxnSpPr>
          <p:spPr>
            <a:xfrm flipV="1">
              <a:off x="6478292" y="2980374"/>
              <a:ext cx="247972" cy="4713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283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Q-learning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F9E0AB-731B-4FE6-A5FF-427511C6B4B3}"/>
                  </a:ext>
                </a:extLst>
              </p:cNvPr>
              <p:cNvSpPr>
                <a:spLocks noGrp="1"/>
              </p:cNvSpPr>
              <p:nvPr>
                <p:ph idx="1"/>
              </p:nvPr>
            </p:nvSpPr>
            <p:spPr>
              <a:xfrm>
                <a:off x="814137" y="1398494"/>
                <a:ext cx="10515600" cy="4778469"/>
              </a:xfrm>
            </p:spPr>
            <p:txBody>
              <a:bodyPr>
                <a:normAutofit/>
              </a:bodyPr>
              <a:lstStyle/>
              <a:p>
                <a:pPr marL="0" indent="0">
                  <a:buNone/>
                </a:pPr>
                <a:r>
                  <a:rPr lang="en-US" sz="2400" dirty="0"/>
                  <a:t>We can use the bellman equation as an iterative means of determining the optimal policy. Such a value iteration algorithm is referred to as Q-learning and will be of the form;</a:t>
                </a:r>
              </a:p>
              <a:p>
                <a:pPr marL="0" indent="0">
                  <a:buNone/>
                </a:pPr>
                <a:endParaRPr lang="en-US" sz="2400" dirty="0"/>
              </a:p>
              <a:p>
                <a:pPr marL="0" indent="0">
                  <a:buNone/>
                </a:pPr>
                <a:endParaRPr lang="en-US" sz="2400" b="0" dirty="0"/>
              </a:p>
              <a:p>
                <a:pPr marL="0" indent="0">
                  <a:buNone/>
                </a:pPr>
                <a:endParaRPr lang="en-US" sz="2400" dirty="0"/>
              </a:p>
              <a:p>
                <a:pPr marL="0" indent="0">
                  <a:buNone/>
                </a:pPr>
                <a:endParaRPr lang="en-US" sz="2400" b="0" dirty="0"/>
              </a:p>
              <a:p>
                <a:pPr marL="0" indent="0">
                  <a:buNone/>
                </a:pPr>
                <a:r>
                  <a:rPr lang="en-US" sz="2400" dirty="0"/>
                  <a:t>Where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b="0" dirty="0"/>
                  <a:t> is the learning rate (0 &lt;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oMath>
                </a14:m>
                <a:r>
                  <a:rPr lang="en-US" sz="2400" b="0" dirty="0"/>
                  <a:t> </a:t>
                </a:r>
                <a14:m>
                  <m:oMath xmlns:m="http://schemas.openxmlformats.org/officeDocument/2006/math">
                    <m:r>
                      <a:rPr lang="en-US" sz="2400" b="0" i="1" dirty="0" smtClean="0">
                        <a:latin typeface="Cambria Math" panose="02040503050406030204" pitchFamily="18" charset="0"/>
                        <a:ea typeface="Cambria Math" panose="02040503050406030204" pitchFamily="18" charset="0"/>
                      </a:rPr>
                      <m:t>≤</m:t>
                    </m:r>
                  </m:oMath>
                </a14:m>
                <a:r>
                  <a:rPr lang="en-US" sz="2400" b="0" dirty="0"/>
                  <a:t>1)</a:t>
                </a:r>
              </a:p>
              <a:p>
                <a:pPr marL="0" indent="0">
                  <a:buNone/>
                </a:pPr>
                <a:r>
                  <a:rPr lang="en-US" sz="2400" b="0" dirty="0"/>
                  <a:t>The Q-learning algorithm is also referred to as temporal difference learning. </a:t>
                </a:r>
              </a:p>
            </p:txBody>
          </p:sp>
        </mc:Choice>
        <mc:Fallback xmlns="">
          <p:sp>
            <p:nvSpPr>
              <p:cNvPr id="5" name="Content Placeholder 4">
                <a:extLst>
                  <a:ext uri="{FF2B5EF4-FFF2-40B4-BE49-F238E27FC236}">
                    <a16:creationId xmlns:a16="http://schemas.microsoft.com/office/drawing/2014/main" id="{1EF9E0AB-731B-4FE6-A5FF-427511C6B4B3}"/>
                  </a:ext>
                </a:extLst>
              </p:cNvPr>
              <p:cNvSpPr>
                <a:spLocks noGrp="1" noRot="1" noChangeAspect="1" noMove="1" noResize="1" noEditPoints="1" noAdjustHandles="1" noChangeArrowheads="1" noChangeShapeType="1" noTextEdit="1"/>
              </p:cNvSpPr>
              <p:nvPr>
                <p:ph idx="1"/>
              </p:nvPr>
            </p:nvSpPr>
            <p:spPr>
              <a:xfrm>
                <a:off x="814137" y="1398494"/>
                <a:ext cx="10515600" cy="4778469"/>
              </a:xfrm>
              <a:blipFill>
                <a:blip r:embed="rId2"/>
                <a:stretch>
                  <a:fillRect l="-844" t="-1326" r="-603"/>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8BE70BBF-7246-400D-A0ED-AC901E74F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137" y="2726620"/>
            <a:ext cx="11353800" cy="1617396"/>
          </a:xfrm>
          <a:prstGeom prst="rect">
            <a:avLst/>
          </a:prstGeom>
        </p:spPr>
      </p:pic>
    </p:spTree>
    <p:extLst>
      <p:ext uri="{BB962C8B-B14F-4D97-AF65-F5344CB8AC3E}">
        <p14:creationId xmlns:p14="http://schemas.microsoft.com/office/powerpoint/2010/main" val="3901609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0659-D215-434A-AD1D-B12F6E9B2927}"/>
              </a:ext>
            </a:extLst>
          </p:cNvPr>
          <p:cNvSpPr>
            <a:spLocks noGrp="1"/>
          </p:cNvSpPr>
          <p:nvPr>
            <p:ph type="title"/>
          </p:nvPr>
        </p:nvSpPr>
        <p:spPr/>
        <p:txBody>
          <a:bodyPr/>
          <a:lstStyle/>
          <a:p>
            <a:pPr algn="ctr"/>
            <a:r>
              <a:rPr lang="en-US" dirty="0"/>
              <a:t>Q-learning - Algorithm</a:t>
            </a:r>
          </a:p>
        </p:txBody>
      </p:sp>
      <p:pic>
        <p:nvPicPr>
          <p:cNvPr id="6" name="Content Placeholder 5">
            <a:extLst>
              <a:ext uri="{FF2B5EF4-FFF2-40B4-BE49-F238E27FC236}">
                <a16:creationId xmlns:a16="http://schemas.microsoft.com/office/drawing/2014/main" id="{C2AD47C6-F7A6-48B4-BD3B-62F23A7D832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435"/>
          <a:stretch/>
        </p:blipFill>
        <p:spPr>
          <a:xfrm>
            <a:off x="74578" y="1836159"/>
            <a:ext cx="12042843" cy="2268914"/>
          </a:xfrm>
        </p:spPr>
      </p:pic>
    </p:spTree>
    <p:extLst>
      <p:ext uri="{BB962C8B-B14F-4D97-AF65-F5344CB8AC3E}">
        <p14:creationId xmlns:p14="http://schemas.microsoft.com/office/powerpoint/2010/main" val="2752516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D0F8-999E-044E-9931-92666013BF7D}"/>
              </a:ext>
            </a:extLst>
          </p:cNvPr>
          <p:cNvSpPr>
            <a:spLocks noGrp="1"/>
          </p:cNvSpPr>
          <p:nvPr>
            <p:ph type="title"/>
          </p:nvPr>
        </p:nvSpPr>
        <p:spPr/>
        <p:txBody>
          <a:bodyPr/>
          <a:lstStyle/>
          <a:p>
            <a:r>
              <a:rPr lang="en-GB" dirty="0"/>
              <a:t>Q-Learning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131546-F48F-3A4C-B434-165F720B55F8}"/>
                  </a:ext>
                </a:extLst>
              </p:cNvPr>
              <p:cNvSpPr>
                <a:spLocks noGrp="1"/>
              </p:cNvSpPr>
              <p:nvPr>
                <p:ph idx="1"/>
              </p:nvPr>
            </p:nvSpPr>
            <p:spPr/>
            <p:txBody>
              <a:bodyPr>
                <a:normAutofit/>
              </a:bodyPr>
              <a:lstStyle/>
              <a:p>
                <a:r>
                  <a:rPr lang="en-US" dirty="0">
                    <a:latin typeface="Cambria Math" panose="02040503050406030204" pitchFamily="18" charset="0"/>
                    <a:ea typeface="Cambria Math" panose="02040503050406030204" pitchFamily="18" charset="0"/>
                  </a:rPr>
                  <a:t>Initialize: 	</a:t>
                </a:r>
                <a:r>
                  <a:rPr lang="en-US" i="1" dirty="0">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for all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arbitrarily, and </a:t>
                </a:r>
                <a:br>
                  <a:rPr lang="en-US" dirty="0">
                    <a:latin typeface="Cambria Math" panose="02040503050406030204" pitchFamily="18" charset="0"/>
                    <a:ea typeface="Cambria Math" panose="02040503050406030204" pitchFamily="18" charset="0"/>
                  </a:rPr>
                </a:br>
                <a:r>
                  <a:rPr lang="en-US" dirty="0">
                    <a:latin typeface="Cambria Math" panose="02040503050406030204" pitchFamily="18" charset="0"/>
                    <a:ea typeface="Cambria Math" panose="02040503050406030204" pitchFamily="18" charset="0"/>
                  </a:rPr>
                  <a:t>		</a:t>
                </a:r>
                <a:r>
                  <a:rPr lang="en-US" i="1" dirty="0">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a:t>
                </a:r>
                <a:r>
                  <a:rPr lang="en-US" i="1" dirty="0">
                    <a:latin typeface="Cambria Math" panose="02040503050406030204" pitchFamily="18" charset="0"/>
                    <a:ea typeface="Cambria Math" panose="02040503050406030204" pitchFamily="18" charset="0"/>
                  </a:rPr>
                  <a:t>terminal-state</a:t>
                </a:r>
                <a:r>
                  <a:rPr lang="en-US" dirty="0">
                    <a:latin typeface="Cambria Math" panose="02040503050406030204" pitchFamily="18" charset="0"/>
                    <a:ea typeface="Cambria Math" panose="02040503050406030204" pitchFamily="18" charset="0"/>
                  </a:rPr>
                  <a:t>, ·) = 0</a:t>
                </a:r>
              </a:p>
              <a:p>
                <a:r>
                  <a:rPr lang="en-US" dirty="0">
                    <a:latin typeface="Cambria Math" panose="02040503050406030204" pitchFamily="18" charset="0"/>
                    <a:ea typeface="Cambria Math" panose="02040503050406030204" pitchFamily="18" charset="0"/>
                  </a:rPr>
                  <a:t>Repeat (for each episode): </a:t>
                </a:r>
              </a:p>
              <a:p>
                <a:pPr lvl="1"/>
                <a:r>
                  <a:rPr lang="en-US" dirty="0">
                    <a:latin typeface="Cambria Math" panose="02040503050406030204" pitchFamily="18" charset="0"/>
                    <a:ea typeface="Cambria Math" panose="02040503050406030204" pitchFamily="18" charset="0"/>
                  </a:rPr>
                  <a:t>Initialize starting state </a:t>
                </a:r>
                <a:r>
                  <a:rPr lang="en-US" i="1" dirty="0">
                    <a:latin typeface="Cambria Math" panose="02040503050406030204" pitchFamily="18" charset="0"/>
                    <a:ea typeface="Cambria Math" panose="02040503050406030204" pitchFamily="18" charset="0"/>
                  </a:rPr>
                  <a:t>S</a:t>
                </a:r>
                <a:endParaRPr lang="en-US" dirty="0">
                  <a:latin typeface="Cambria Math" panose="02040503050406030204" pitchFamily="18" charset="0"/>
                  <a:ea typeface="Cambria Math" panose="02040503050406030204" pitchFamily="18" charset="0"/>
                </a:endParaRPr>
              </a:p>
              <a:p>
                <a:pPr lvl="1"/>
                <a:r>
                  <a:rPr lang="en-US" dirty="0">
                    <a:latin typeface="Cambria Math" panose="02040503050406030204" pitchFamily="18" charset="0"/>
                    <a:ea typeface="Cambria Math" panose="02040503050406030204" pitchFamily="18" charset="0"/>
                  </a:rPr>
                  <a:t>Repeat (for each step of episode): </a:t>
                </a:r>
              </a:p>
              <a:p>
                <a:pPr lvl="2"/>
                <a:r>
                  <a:rPr lang="en-US" dirty="0">
                    <a:latin typeface="Cambria Math" panose="02040503050406030204" pitchFamily="18" charset="0"/>
                    <a:ea typeface="Cambria Math" panose="02040503050406030204" pitchFamily="18" charset="0"/>
                  </a:rPr>
                  <a:t>Choose action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to take from </a:t>
                </a:r>
                <a:r>
                  <a:rPr lang="en-US" i="1" dirty="0">
                    <a:latin typeface="Cambria Math" panose="02040503050406030204" pitchFamily="18" charset="0"/>
                    <a:ea typeface="Cambria Math" panose="02040503050406030204" pitchFamily="18" charset="0"/>
                  </a:rPr>
                  <a:t>S </a:t>
                </a:r>
                <a:r>
                  <a:rPr lang="en-US" dirty="0">
                    <a:latin typeface="Cambria Math" panose="02040503050406030204" pitchFamily="18" charset="0"/>
                    <a:ea typeface="Cambria Math" panose="02040503050406030204" pitchFamily="18" charset="0"/>
                  </a:rPr>
                  <a:t>using a policy derived from </a:t>
                </a:r>
                <a:r>
                  <a:rPr lang="en-US" i="1" dirty="0">
                    <a:latin typeface="Cambria Math" panose="02040503050406030204" pitchFamily="18" charset="0"/>
                    <a:ea typeface="Cambria Math" panose="02040503050406030204" pitchFamily="18" charset="0"/>
                  </a:rPr>
                  <a:t>Q</a:t>
                </a:r>
                <a:r>
                  <a:rPr lang="en-US" dirty="0">
                    <a:latin typeface="Cambria Math" panose="02040503050406030204" pitchFamily="18" charset="0"/>
                    <a:ea typeface="Cambria Math" panose="02040503050406030204" pitchFamily="18" charset="0"/>
                  </a:rPr>
                  <a:t> </a:t>
                </a:r>
              </a:p>
              <a:p>
                <a:pPr lvl="2"/>
                <a:r>
                  <a:rPr lang="en-US" dirty="0">
                    <a:latin typeface="Cambria Math" panose="02040503050406030204" pitchFamily="18" charset="0"/>
                    <a:ea typeface="Cambria Math" panose="02040503050406030204" pitchFamily="18" charset="0"/>
                  </a:rPr>
                  <a:t>Take action </a:t>
                </a:r>
                <a:r>
                  <a:rPr lang="en-US" i="1" dirty="0">
                    <a:latin typeface="Cambria Math" panose="02040503050406030204" pitchFamily="18" charset="0"/>
                    <a:ea typeface="Cambria Math" panose="02040503050406030204" pitchFamily="18" charset="0"/>
                  </a:rPr>
                  <a:t>A</a:t>
                </a:r>
                <a:r>
                  <a:rPr lang="en-US" dirty="0">
                    <a:latin typeface="Cambria Math" panose="02040503050406030204" pitchFamily="18" charset="0"/>
                    <a:ea typeface="Cambria Math" panose="02040503050406030204" pitchFamily="18" charset="0"/>
                  </a:rPr>
                  <a:t>, observe reward </a:t>
                </a:r>
                <a:r>
                  <a:rPr lang="en-US" i="1" dirty="0">
                    <a:latin typeface="Cambria Math" panose="02040503050406030204" pitchFamily="18" charset="0"/>
                    <a:ea typeface="Cambria Math" panose="02040503050406030204" pitchFamily="18" charset="0"/>
                  </a:rPr>
                  <a:t>R, </a:t>
                </a:r>
                <a:r>
                  <a:rPr lang="en-US" dirty="0">
                    <a:latin typeface="Cambria Math" panose="02040503050406030204" pitchFamily="18" charset="0"/>
                    <a:ea typeface="Cambria Math" panose="02040503050406030204" pitchFamily="18" charset="0"/>
                  </a:rPr>
                  <a:t>and new state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𝑆</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 </m:t>
                    </m:r>
                  </m:oMath>
                </a14:m>
                <a:endParaRPr lang="en-US" dirty="0">
                  <a:latin typeface="Cambria Math" panose="02040503050406030204" pitchFamily="18" charset="0"/>
                  <a:ea typeface="Cambria Math" panose="02040503050406030204" pitchFamily="18" charset="0"/>
                </a:endParaRPr>
              </a:p>
              <a:p>
                <a:pPr lvl="2"/>
                <a:r>
                  <a:rPr lang="en-US" b="0" dirty="0">
                    <a:ea typeface="Cambria Math" panose="02040503050406030204" pitchFamily="18" charset="0"/>
                  </a:rPr>
                  <a:t>Update Q-value: </a:t>
                </a:r>
                <a14:m>
                  <m:oMath xmlns:m="http://schemas.openxmlformats.org/officeDocument/2006/math">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d>
                      <m:dPr>
                        <m:begChr m:val="["/>
                        <m:endChr m:val="]"/>
                        <m:ctrlPr>
                          <a:rPr lang="en-US" b="1"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ea typeface="Cambria Math" panose="02040503050406030204" pitchFamily="18" charset="0"/>
                          </a:rPr>
                          <m:t>𝑹</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𝜸</m:t>
                        </m:r>
                        <m:func>
                          <m:funcPr>
                            <m:ctrlPr>
                              <a:rPr lang="en-US" b="1" i="1" smtClean="0">
                                <a:latin typeface="Cambria Math" panose="02040503050406030204" pitchFamily="18" charset="0"/>
                                <a:ea typeface="Cambria Math" panose="02040503050406030204" pitchFamily="18" charset="0"/>
                              </a:rPr>
                            </m:ctrlPr>
                          </m:funcPr>
                          <m:fName>
                            <m:limLow>
                              <m:limLowPr>
                                <m:ctrlPr>
                                  <a:rPr lang="en-US" b="1" i="1" smtClean="0">
                                    <a:latin typeface="Cambria Math" panose="02040503050406030204" pitchFamily="18" charset="0"/>
                                    <a:ea typeface="Cambria Math" panose="02040503050406030204" pitchFamily="18" charset="0"/>
                                  </a:rPr>
                                </m:ctrlPr>
                              </m:limLowPr>
                              <m:e>
                                <m:r>
                                  <a:rPr lang="en-US" b="1" i="0" smtClean="0">
                                    <a:latin typeface="Cambria Math" panose="02040503050406030204" pitchFamily="18" charset="0"/>
                                    <a:ea typeface="Cambria Math" panose="02040503050406030204" pitchFamily="18" charset="0"/>
                                  </a:rPr>
                                  <m:t>𝐦𝐚𝐱</m:t>
                                </m:r>
                              </m:e>
                              <m:lim>
                                <m:r>
                                  <a:rPr lang="en-US" b="1" i="1" smtClean="0">
                                    <a:latin typeface="Cambria Math" panose="02040503050406030204" pitchFamily="18" charset="0"/>
                                    <a:ea typeface="Cambria Math" panose="02040503050406030204" pitchFamily="18" charset="0"/>
                                  </a:rPr>
                                  <m:t>𝒂</m:t>
                                </m:r>
                              </m:lim>
                            </m:limLow>
                          </m:fName>
                          <m:e>
                            <m:r>
                              <a:rPr lang="en-US" b="1" i="1" smtClean="0">
                                <a:latin typeface="Cambria Math" panose="02040503050406030204" pitchFamily="18" charset="0"/>
                                <a:ea typeface="Cambria Math" panose="02040503050406030204" pitchFamily="18" charset="0"/>
                              </a:rPr>
                              <m:t>𝑸</m:t>
                            </m:r>
                            <m:d>
                              <m:dPr>
                                <m:ctrlPr>
                                  <a:rPr lang="en-US" b="1" i="1" smtClean="0">
                                    <a:latin typeface="Cambria Math" panose="02040503050406030204" pitchFamily="18" charset="0"/>
                                    <a:ea typeface="Cambria Math" panose="02040503050406030204" pitchFamily="18" charset="0"/>
                                  </a:rPr>
                                </m:ctrlPr>
                              </m:d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𝑺</m:t>
                                    </m:r>
                                  </m:e>
                                  <m:sup>
                                    <m:r>
                                      <a:rPr lang="en-US" b="1" i="1" smtClean="0">
                                        <a:latin typeface="Cambria Math" panose="02040503050406030204" pitchFamily="18" charset="0"/>
                                        <a:ea typeface="Cambria Math" panose="02040503050406030204" pitchFamily="18" charset="0"/>
                                      </a:rPr>
                                      <m:t>′</m:t>
                                    </m:r>
                                  </m:sup>
                                </m:sSup>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m:t>
                                </m:r>
                              </m:e>
                            </m:d>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𝑸</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𝑺</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𝑨</m:t>
                            </m:r>
                            <m:r>
                              <a:rPr lang="en-US" b="1" i="1" smtClean="0">
                                <a:latin typeface="Cambria Math" panose="02040503050406030204" pitchFamily="18" charset="0"/>
                                <a:ea typeface="Cambria Math" panose="02040503050406030204" pitchFamily="18" charset="0"/>
                              </a:rPr>
                              <m:t>)</m:t>
                            </m:r>
                          </m:e>
                        </m:func>
                      </m:e>
                    </m:d>
                  </m:oMath>
                </a14:m>
                <a:endParaRPr lang="en-US" b="1" i="1" dirty="0">
                  <a:latin typeface="Cambria Math" panose="02040503050406030204" pitchFamily="18" charset="0"/>
                  <a:ea typeface="Cambria Math" panose="02040503050406030204" pitchFamily="18" charset="0"/>
                </a:endParaRPr>
              </a:p>
              <a:p>
                <a:pPr lvl="2"/>
                <a:r>
                  <a:rPr lang="en-US" dirty="0">
                    <a:latin typeface="Cambria Math" panose="02040503050406030204" pitchFamily="18" charset="0"/>
                    <a:ea typeface="Cambria Math" panose="02040503050406030204" pitchFamily="18" charset="0"/>
                  </a:rPr>
                  <a:t>Update current state: S ← S′ </a:t>
                </a:r>
              </a:p>
              <a:p>
                <a:pPr lvl="1"/>
                <a:r>
                  <a:rPr lang="en-US" dirty="0">
                    <a:latin typeface="Cambria Math" panose="02040503050406030204" pitchFamily="18" charset="0"/>
                    <a:ea typeface="Cambria Math" panose="02040503050406030204" pitchFamily="18" charset="0"/>
                  </a:rPr>
                  <a:t>until </a:t>
                </a:r>
                <a:r>
                  <a:rPr lang="en-US" i="1" dirty="0">
                    <a:latin typeface="Cambria Math" panose="02040503050406030204" pitchFamily="18" charset="0"/>
                    <a:ea typeface="Cambria Math" panose="02040503050406030204" pitchFamily="18" charset="0"/>
                  </a:rPr>
                  <a:t>S</a:t>
                </a:r>
                <a:r>
                  <a:rPr lang="en-US" dirty="0">
                    <a:latin typeface="Cambria Math" panose="02040503050406030204" pitchFamily="18" charset="0"/>
                    <a:ea typeface="Cambria Math" panose="02040503050406030204" pitchFamily="18" charset="0"/>
                  </a:rPr>
                  <a:t>  is terminal </a:t>
                </a:r>
              </a:p>
              <a:p>
                <a:pPr marL="0" indent="0">
                  <a:buNone/>
                </a:pPr>
                <a:endParaRPr lang="en-GB"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8131546-F48F-3A4C-B434-165F720B55F8}"/>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7CF41330-5AC0-D743-90A0-81A5C6FCBF9D}"/>
              </a:ext>
            </a:extLst>
          </p:cNvPr>
          <p:cNvSpPr txBox="1"/>
          <p:nvPr/>
        </p:nvSpPr>
        <p:spPr>
          <a:xfrm>
            <a:off x="3914407" y="5988734"/>
            <a:ext cx="8159606" cy="646331"/>
          </a:xfrm>
          <a:prstGeom prst="rect">
            <a:avLst/>
          </a:prstGeom>
          <a:noFill/>
        </p:spPr>
        <p:txBody>
          <a:bodyPr wrap="square" rtlCol="0">
            <a:spAutoFit/>
          </a:bodyPr>
          <a:lstStyle/>
          <a:p>
            <a:pPr algn="ctr"/>
            <a:r>
              <a:rPr lang="en-GB" dirty="0"/>
              <a:t>Sometimes the agent </a:t>
            </a:r>
            <a:r>
              <a:rPr lang="en-GB" b="1" i="1" dirty="0"/>
              <a:t>explores</a:t>
            </a:r>
            <a:r>
              <a:rPr lang="en-GB" i="1" dirty="0"/>
              <a:t> </a:t>
            </a:r>
            <a:r>
              <a:rPr lang="en-GB" dirty="0"/>
              <a:t>- tries random actions</a:t>
            </a:r>
          </a:p>
          <a:p>
            <a:pPr algn="ctr"/>
            <a:r>
              <a:rPr lang="en-GB" dirty="0"/>
              <a:t>Sometimes the agent </a:t>
            </a:r>
            <a:r>
              <a:rPr lang="en-GB" b="1" i="1" dirty="0"/>
              <a:t>exploits</a:t>
            </a:r>
            <a:r>
              <a:rPr lang="en-GB" dirty="0"/>
              <a:t> – chooses the best action based on its prior experience</a:t>
            </a:r>
          </a:p>
        </p:txBody>
      </p:sp>
      <p:sp>
        <p:nvSpPr>
          <p:cNvPr id="7" name="Freeform 6">
            <a:extLst>
              <a:ext uri="{FF2B5EF4-FFF2-40B4-BE49-F238E27FC236}">
                <a16:creationId xmlns:a16="http://schemas.microsoft.com/office/drawing/2014/main" id="{B75939DA-1569-3745-BAFA-5563AADCD176}"/>
              </a:ext>
            </a:extLst>
          </p:cNvPr>
          <p:cNvSpPr/>
          <p:nvPr/>
        </p:nvSpPr>
        <p:spPr>
          <a:xfrm>
            <a:off x="8745794" y="4114800"/>
            <a:ext cx="1908748" cy="1887794"/>
          </a:xfrm>
          <a:custGeom>
            <a:avLst/>
            <a:gdLst>
              <a:gd name="connsiteX0" fmla="*/ 0 w 1908748"/>
              <a:gd name="connsiteY0" fmla="*/ 0 h 1887794"/>
              <a:gd name="connsiteX1" fmla="*/ 1814051 w 1908748"/>
              <a:gd name="connsiteY1" fmla="*/ 737419 h 1887794"/>
              <a:gd name="connsiteX2" fmla="*/ 1489587 w 1908748"/>
              <a:gd name="connsiteY2" fmla="*/ 1887794 h 1887794"/>
            </a:gdLst>
            <a:ahLst/>
            <a:cxnLst>
              <a:cxn ang="0">
                <a:pos x="connsiteX0" y="connsiteY0"/>
              </a:cxn>
              <a:cxn ang="0">
                <a:pos x="connsiteX1" y="connsiteY1"/>
              </a:cxn>
              <a:cxn ang="0">
                <a:pos x="connsiteX2" y="connsiteY2"/>
              </a:cxn>
            </a:cxnLst>
            <a:rect l="l" t="t" r="r" b="b"/>
            <a:pathLst>
              <a:path w="1908748" h="1887794">
                <a:moveTo>
                  <a:pt x="0" y="0"/>
                </a:moveTo>
                <a:cubicBezTo>
                  <a:pt x="782893" y="211393"/>
                  <a:pt x="1565787" y="422787"/>
                  <a:pt x="1814051" y="737419"/>
                </a:cubicBezTo>
                <a:cubicBezTo>
                  <a:pt x="2062315" y="1052051"/>
                  <a:pt x="1775951" y="1469922"/>
                  <a:pt x="1489587" y="188779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512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3BD170-F9E8-4679-B614-43345850DABA}"/>
              </a:ext>
            </a:extLst>
          </p:cNvPr>
          <p:cNvSpPr>
            <a:spLocks noGrp="1"/>
          </p:cNvSpPr>
          <p:nvPr>
            <p:ph type="title"/>
          </p:nvPr>
        </p:nvSpPr>
        <p:spPr>
          <a:xfrm>
            <a:off x="838200" y="1879132"/>
            <a:ext cx="10515600" cy="1325563"/>
          </a:xfrm>
        </p:spPr>
        <p:txBody>
          <a:bodyPr>
            <a:normAutofit/>
          </a:bodyPr>
          <a:lstStyle/>
          <a:p>
            <a:pPr algn="ctr"/>
            <a:r>
              <a:rPr lang="en-US" sz="3200" dirty="0"/>
              <a:t>Building a simple Q-learning agent</a:t>
            </a:r>
          </a:p>
        </p:txBody>
      </p:sp>
    </p:spTree>
    <p:extLst>
      <p:ext uri="{BB962C8B-B14F-4D97-AF65-F5344CB8AC3E}">
        <p14:creationId xmlns:p14="http://schemas.microsoft.com/office/powerpoint/2010/main" val="3204888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06FC7-6F23-44D6-8DD7-0095C1558F70}"/>
              </a:ext>
            </a:extLst>
          </p:cNvPr>
          <p:cNvSpPr>
            <a:spLocks noGrp="1"/>
          </p:cNvSpPr>
          <p:nvPr>
            <p:ph type="title"/>
          </p:nvPr>
        </p:nvSpPr>
        <p:spPr/>
        <p:txBody>
          <a:bodyPr/>
          <a:lstStyle/>
          <a:p>
            <a:r>
              <a:rPr lang="en-US" dirty="0"/>
              <a:t>Machine Learning Overview</a:t>
            </a:r>
          </a:p>
        </p:txBody>
      </p:sp>
      <p:sp>
        <p:nvSpPr>
          <p:cNvPr id="5" name="Content Placeholder 4">
            <a:extLst>
              <a:ext uri="{FF2B5EF4-FFF2-40B4-BE49-F238E27FC236}">
                <a16:creationId xmlns:a16="http://schemas.microsoft.com/office/drawing/2014/main" id="{95C4146A-E404-47A2-8E60-0524FACCB1E5}"/>
              </a:ext>
            </a:extLst>
          </p:cNvPr>
          <p:cNvSpPr>
            <a:spLocks noGrp="1"/>
          </p:cNvSpPr>
          <p:nvPr>
            <p:ph sz="half" idx="2"/>
          </p:nvPr>
        </p:nvSpPr>
        <p:spPr>
          <a:xfrm>
            <a:off x="6172200" y="1825625"/>
            <a:ext cx="5181600" cy="4351338"/>
          </a:xfrm>
        </p:spPr>
        <p:txBody>
          <a:bodyPr>
            <a:normAutofit fontScale="92500"/>
          </a:bodyPr>
          <a:lstStyle/>
          <a:p>
            <a:r>
              <a:rPr lang="en-US" sz="2400" dirty="0"/>
              <a:t>Machine learning techniques learn from data without being explicitly programmed to do so. </a:t>
            </a:r>
          </a:p>
          <a:p>
            <a:r>
              <a:rPr lang="en-US" sz="2400" dirty="0"/>
              <a:t>Machine learning models enable the agent to learn from its own experience by extracting useful information from feedback from its environment.</a:t>
            </a:r>
          </a:p>
          <a:p>
            <a:r>
              <a:rPr lang="en-US" sz="2400" dirty="0"/>
              <a:t>Three (sometimes 4) types of learning:</a:t>
            </a:r>
          </a:p>
          <a:p>
            <a:pPr lvl="1"/>
            <a:r>
              <a:rPr lang="en-US" dirty="0"/>
              <a:t>Supervised learning</a:t>
            </a:r>
          </a:p>
          <a:p>
            <a:pPr lvl="1"/>
            <a:r>
              <a:rPr lang="en-US" dirty="0"/>
              <a:t>Unsupervised learning </a:t>
            </a:r>
          </a:p>
          <a:p>
            <a:pPr lvl="1"/>
            <a:r>
              <a:rPr lang="en-US" dirty="0"/>
              <a:t>[Semi-supervised learning]</a:t>
            </a:r>
          </a:p>
          <a:p>
            <a:pPr lvl="1"/>
            <a:r>
              <a:rPr lang="en-US" dirty="0"/>
              <a:t>Reinforcement learning</a:t>
            </a:r>
          </a:p>
          <a:p>
            <a:endParaRPr lang="en-US" sz="2400" dirty="0"/>
          </a:p>
        </p:txBody>
      </p:sp>
      <p:sp>
        <p:nvSpPr>
          <p:cNvPr id="12" name="TextBox 11">
            <a:extLst>
              <a:ext uri="{FF2B5EF4-FFF2-40B4-BE49-F238E27FC236}">
                <a16:creationId xmlns:a16="http://schemas.microsoft.com/office/drawing/2014/main" id="{4B62EAB4-7758-4985-A511-12C768E22736}"/>
              </a:ext>
            </a:extLst>
          </p:cNvPr>
          <p:cNvSpPr txBox="1"/>
          <p:nvPr/>
        </p:nvSpPr>
        <p:spPr>
          <a:xfrm>
            <a:off x="2422358" y="5807631"/>
            <a:ext cx="2975558" cy="369332"/>
          </a:xfrm>
          <a:prstGeom prst="rect">
            <a:avLst/>
          </a:prstGeom>
          <a:noFill/>
        </p:spPr>
        <p:txBody>
          <a:bodyPr wrap="none" rtlCol="0">
            <a:spAutoFit/>
          </a:bodyPr>
          <a:lstStyle/>
          <a:p>
            <a:r>
              <a:rPr lang="en-US" dirty="0"/>
              <a:t>Branches of Machine learning</a:t>
            </a:r>
          </a:p>
        </p:txBody>
      </p:sp>
      <p:pic>
        <p:nvPicPr>
          <p:cNvPr id="7" name="Content Placeholder 6">
            <a:extLst>
              <a:ext uri="{FF2B5EF4-FFF2-40B4-BE49-F238E27FC236}">
                <a16:creationId xmlns:a16="http://schemas.microsoft.com/office/drawing/2014/main" id="{08A29197-3BD8-41C3-A564-2E1CC423D8D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1549446"/>
            <a:ext cx="5208639" cy="4929283"/>
          </a:xfrm>
        </p:spPr>
      </p:pic>
    </p:spTree>
    <p:extLst>
      <p:ext uri="{BB962C8B-B14F-4D97-AF65-F5344CB8AC3E}">
        <p14:creationId xmlns:p14="http://schemas.microsoft.com/office/powerpoint/2010/main" val="319901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86B703-2D82-43A3-8B09-D074B0121CE4}"/>
              </a:ext>
            </a:extLst>
          </p:cNvPr>
          <p:cNvSpPr>
            <a:spLocks noGrp="1"/>
          </p:cNvSpPr>
          <p:nvPr>
            <p:ph type="title"/>
          </p:nvPr>
        </p:nvSpPr>
        <p:spPr/>
        <p:txBody>
          <a:bodyPr/>
          <a:lstStyle/>
          <a:p>
            <a:r>
              <a:rPr lang="en-US" dirty="0"/>
              <a:t>Recap</a:t>
            </a:r>
          </a:p>
        </p:txBody>
      </p:sp>
      <p:sp>
        <p:nvSpPr>
          <p:cNvPr id="4" name="Content Placeholder 3">
            <a:extLst>
              <a:ext uri="{FF2B5EF4-FFF2-40B4-BE49-F238E27FC236}">
                <a16:creationId xmlns:a16="http://schemas.microsoft.com/office/drawing/2014/main" id="{21AEC7F6-53B1-4B59-AB9F-4B28CCBDE946}"/>
              </a:ext>
            </a:extLst>
          </p:cNvPr>
          <p:cNvSpPr>
            <a:spLocks noGrp="1"/>
          </p:cNvSpPr>
          <p:nvPr>
            <p:ph idx="1"/>
          </p:nvPr>
        </p:nvSpPr>
        <p:spPr/>
        <p:txBody>
          <a:bodyPr>
            <a:normAutofit/>
          </a:bodyPr>
          <a:lstStyle/>
          <a:p>
            <a:r>
              <a:rPr lang="en-US" sz="2400" dirty="0"/>
              <a:t>Reinforcement learning as a branch of machine learning, involves an agent-environment relationship where the agent chooses actions that maximize a reward within that environment</a:t>
            </a:r>
          </a:p>
          <a:p>
            <a:r>
              <a:rPr lang="en-US" sz="2400" dirty="0"/>
              <a:t>A policy is the strategy the agent employs to determine the next action given its current state. The goal is to optimize the policy that returns the maximum cumulative future reward.</a:t>
            </a:r>
          </a:p>
          <a:p>
            <a:r>
              <a:rPr lang="en-US" sz="2400" dirty="0"/>
              <a:t>The Q-value function is a key function for estimate the maximum expected reward given a state-action pair</a:t>
            </a:r>
          </a:p>
          <a:p>
            <a:r>
              <a:rPr lang="en-US" sz="2400" dirty="0"/>
              <a:t>The Q-value function optimizes  and updates the agents policy</a:t>
            </a:r>
          </a:p>
          <a:p>
            <a:r>
              <a:rPr lang="en-US" sz="2400" dirty="0"/>
              <a:t>The Q-learning algorithm is an iterative algorithm for estimating the Q-value for state-action pairs.</a:t>
            </a:r>
          </a:p>
        </p:txBody>
      </p:sp>
    </p:spTree>
    <p:extLst>
      <p:ext uri="{BB962C8B-B14F-4D97-AF65-F5344CB8AC3E}">
        <p14:creationId xmlns:p14="http://schemas.microsoft.com/office/powerpoint/2010/main" val="2078095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CFAF8-ABDD-46AE-A40E-7AF5B820897C}"/>
              </a:ext>
            </a:extLst>
          </p:cNvPr>
          <p:cNvSpPr>
            <a:spLocks noGrp="1"/>
          </p:cNvSpPr>
          <p:nvPr>
            <p:ph type="title"/>
          </p:nvPr>
        </p:nvSpPr>
        <p:spPr/>
        <p:txBody>
          <a:bodyPr/>
          <a:lstStyle/>
          <a:p>
            <a:pPr algn="ctr"/>
            <a:r>
              <a:rPr lang="en-US" dirty="0"/>
              <a:t>Where to go from here?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C1F2B1-CEE1-4232-9D14-E083A18A9AA7}"/>
                  </a:ext>
                </a:extLst>
              </p:cNvPr>
              <p:cNvSpPr>
                <a:spLocks noGrp="1"/>
              </p:cNvSpPr>
              <p:nvPr>
                <p:ph idx="1"/>
              </p:nvPr>
            </p:nvSpPr>
            <p:spPr/>
            <p:txBody>
              <a:bodyPr>
                <a:normAutofit/>
              </a:bodyPr>
              <a:lstStyle/>
              <a:p>
                <a:r>
                  <a:rPr lang="en-US" dirty="0"/>
                  <a:t>Function approximators: The Q-learning algorithm is computationally infeasible for very high dimensional state-action spaces. We need a function approximator such as a deep neural network, to estimate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𝑄</m:t>
                        </m:r>
                      </m:e>
                      <m:sup>
                        <m:r>
                          <a:rPr lang="en-US" b="0" i="1" dirty="0" smtClean="0">
                            <a:latin typeface="Cambria Math" panose="02040503050406030204" pitchFamily="18" charset="0"/>
                          </a:rPr>
                          <m:t>∗</m:t>
                        </m:r>
                      </m:sup>
                    </m:sSup>
                  </m:oMath>
                </a14:m>
                <a:r>
                  <a:rPr lang="en-US" dirty="0"/>
                  <a:t>(s, a).</a:t>
                </a:r>
              </a:p>
              <a:p>
                <a:r>
                  <a:rPr lang="en-US" dirty="0"/>
                  <a:t>This will introduce the subject of Deep Reinforcement Learning using deep learning techniques.</a:t>
                </a:r>
              </a:p>
            </p:txBody>
          </p:sp>
        </mc:Choice>
        <mc:Fallback xmlns="">
          <p:sp>
            <p:nvSpPr>
              <p:cNvPr id="3" name="Content Placeholder 2">
                <a:extLst>
                  <a:ext uri="{FF2B5EF4-FFF2-40B4-BE49-F238E27FC236}">
                    <a16:creationId xmlns:a16="http://schemas.microsoft.com/office/drawing/2014/main" id="{C9C1F2B1-CEE1-4232-9D14-E083A18A9AA7}"/>
                  </a:ext>
                </a:extLst>
              </p:cNvPr>
              <p:cNvSpPr>
                <a:spLocks noGrp="1" noRot="1" noChangeAspect="1" noMove="1" noResize="1" noEditPoints="1" noAdjustHandles="1" noChangeArrowheads="1" noChangeShapeType="1" noTextEdit="1"/>
              </p:cNvSpPr>
              <p:nvPr>
                <p:ph idx="1"/>
              </p:nvPr>
            </p:nvSpPr>
            <p:spPr>
              <a:blipFill>
                <a:blip r:embed="rId2"/>
                <a:stretch>
                  <a:fillRect l="-965" t="-2632" r="-483"/>
                </a:stretch>
              </a:blipFill>
            </p:spPr>
            <p:txBody>
              <a:bodyPr/>
              <a:lstStyle/>
              <a:p>
                <a:r>
                  <a:rPr lang="en-GB">
                    <a:noFill/>
                  </a:rPr>
                  <a:t> </a:t>
                </a:r>
              </a:p>
            </p:txBody>
          </p:sp>
        </mc:Fallback>
      </mc:AlternateContent>
    </p:spTree>
    <p:extLst>
      <p:ext uri="{BB962C8B-B14F-4D97-AF65-F5344CB8AC3E}">
        <p14:creationId xmlns:p14="http://schemas.microsoft.com/office/powerpoint/2010/main" val="3075097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C7625-59B0-D44B-87E1-673C04720E72}"/>
              </a:ext>
            </a:extLst>
          </p:cNvPr>
          <p:cNvSpPr>
            <a:spLocks noGrp="1"/>
          </p:cNvSpPr>
          <p:nvPr>
            <p:ph type="title"/>
          </p:nvPr>
        </p:nvSpPr>
        <p:spPr/>
        <p:txBody>
          <a:bodyPr/>
          <a:lstStyle/>
          <a:p>
            <a:r>
              <a:rPr lang="en-GB" dirty="0"/>
              <a:t>Further Reading</a:t>
            </a:r>
          </a:p>
        </p:txBody>
      </p:sp>
      <p:sp>
        <p:nvSpPr>
          <p:cNvPr id="3" name="Content Placeholder 2">
            <a:extLst>
              <a:ext uri="{FF2B5EF4-FFF2-40B4-BE49-F238E27FC236}">
                <a16:creationId xmlns:a16="http://schemas.microsoft.com/office/drawing/2014/main" id="{C4B078B1-348B-CB4B-9393-A9D28C66271F}"/>
              </a:ext>
            </a:extLst>
          </p:cNvPr>
          <p:cNvSpPr>
            <a:spLocks noGrp="1"/>
          </p:cNvSpPr>
          <p:nvPr>
            <p:ph idx="1"/>
          </p:nvPr>
        </p:nvSpPr>
        <p:spPr/>
        <p:txBody>
          <a:bodyPr>
            <a:normAutofit fontScale="92500" lnSpcReduction="10000"/>
          </a:bodyPr>
          <a:lstStyle/>
          <a:p>
            <a:r>
              <a:rPr lang="en-US" dirty="0"/>
              <a:t>Reinforcement Learning:  An introduction by Sutton and </a:t>
            </a:r>
            <a:r>
              <a:rPr lang="en-US" dirty="0" err="1"/>
              <a:t>Barto</a:t>
            </a:r>
            <a:endParaRPr lang="en-US" dirty="0"/>
          </a:p>
          <a:p>
            <a:r>
              <a:rPr lang="en-US" dirty="0"/>
              <a:t>Deep Reinforcement Learning: An overview by </a:t>
            </a:r>
            <a:r>
              <a:rPr lang="en-US" dirty="0" err="1"/>
              <a:t>Yuxi</a:t>
            </a:r>
            <a:r>
              <a:rPr lang="en-US" dirty="0"/>
              <a:t> Li</a:t>
            </a:r>
          </a:p>
          <a:p>
            <a:r>
              <a:rPr lang="en-GB" dirty="0"/>
              <a:t>Jens </a:t>
            </a:r>
            <a:r>
              <a:rPr lang="en-GB" dirty="0" err="1"/>
              <a:t>Kober</a:t>
            </a:r>
            <a:r>
              <a:rPr lang="en-GB" dirty="0"/>
              <a:t>, J. Andrew </a:t>
            </a:r>
            <a:r>
              <a:rPr lang="en-GB" dirty="0" err="1"/>
              <a:t>Bagnell</a:t>
            </a:r>
            <a:r>
              <a:rPr lang="en-GB" dirty="0"/>
              <a:t> and Jan Peters, “Reinforcement learning in robotics: A survey”, </a:t>
            </a:r>
            <a:r>
              <a:rPr lang="en-GB" i="1" dirty="0"/>
              <a:t>International Journal of Robotics Research</a:t>
            </a:r>
            <a:r>
              <a:rPr lang="en-GB" dirty="0"/>
              <a:t>, 32(11) 1238–1274</a:t>
            </a:r>
          </a:p>
          <a:p>
            <a:r>
              <a:rPr lang="en-GB" dirty="0" err="1"/>
              <a:t>Florentin</a:t>
            </a:r>
            <a:r>
              <a:rPr lang="en-GB" dirty="0"/>
              <a:t> </a:t>
            </a:r>
            <a:r>
              <a:rPr lang="en-GB" dirty="0" err="1"/>
              <a:t>Woergoetter</a:t>
            </a:r>
            <a:r>
              <a:rPr lang="en-GB" dirty="0"/>
              <a:t> and Bernd </a:t>
            </a:r>
            <a:r>
              <a:rPr lang="en-GB" dirty="0" err="1"/>
              <a:t>Porr</a:t>
            </a:r>
            <a:r>
              <a:rPr lang="en-GB" dirty="0"/>
              <a:t> (2008), </a:t>
            </a:r>
            <a:r>
              <a:rPr lang="en-GB" dirty="0" err="1"/>
              <a:t>Scholarpedia</a:t>
            </a:r>
            <a:r>
              <a:rPr lang="en-GB" dirty="0"/>
              <a:t>, 3(3):1448 </a:t>
            </a:r>
            <a:r>
              <a:rPr lang="en-GB" dirty="0">
                <a:hlinkClick r:id="rId2"/>
              </a:rPr>
              <a:t>http://www.scholarpedia.org/article/Reinforcement_learning</a:t>
            </a:r>
            <a:r>
              <a:rPr lang="en-GB" dirty="0"/>
              <a:t> </a:t>
            </a:r>
          </a:p>
          <a:p>
            <a:r>
              <a:rPr lang="en-GB" dirty="0" err="1"/>
              <a:t>Satwik</a:t>
            </a:r>
            <a:r>
              <a:rPr lang="en-GB" dirty="0"/>
              <a:t> </a:t>
            </a:r>
            <a:r>
              <a:rPr lang="en-GB" dirty="0" err="1"/>
              <a:t>Kansal</a:t>
            </a:r>
            <a:r>
              <a:rPr lang="en-GB" dirty="0"/>
              <a:t> and Brendan Martin, “Reinforcement Q-Learning from Scratch in Python with </a:t>
            </a:r>
            <a:r>
              <a:rPr lang="en-GB" dirty="0" err="1"/>
              <a:t>OpenAI</a:t>
            </a:r>
            <a:r>
              <a:rPr lang="en-GB" dirty="0"/>
              <a:t> Gym”, </a:t>
            </a:r>
            <a:r>
              <a:rPr lang="en-GB" dirty="0">
                <a:hlinkClick r:id="rId3"/>
              </a:rPr>
              <a:t>https://www.learndatasci.com/tutorials/reinforcement-q-learning-scratch-python-openai-gym/</a:t>
            </a:r>
            <a:r>
              <a:rPr lang="en-GB" dirty="0"/>
              <a:t> </a:t>
            </a:r>
          </a:p>
          <a:p>
            <a:endParaRPr lang="en-GB" dirty="0"/>
          </a:p>
        </p:txBody>
      </p:sp>
    </p:spTree>
    <p:extLst>
      <p:ext uri="{BB962C8B-B14F-4D97-AF65-F5344CB8AC3E}">
        <p14:creationId xmlns:p14="http://schemas.microsoft.com/office/powerpoint/2010/main" val="786204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676A-CC4D-9440-B50F-CA682588B896}"/>
              </a:ext>
            </a:extLst>
          </p:cNvPr>
          <p:cNvSpPr>
            <a:spLocks noGrp="1"/>
          </p:cNvSpPr>
          <p:nvPr>
            <p:ph type="title"/>
          </p:nvPr>
        </p:nvSpPr>
        <p:spPr/>
        <p:txBody>
          <a:bodyPr/>
          <a:lstStyle/>
          <a:p>
            <a:r>
              <a:rPr lang="en-GB" dirty="0"/>
              <a:t>Examples</a:t>
            </a:r>
          </a:p>
        </p:txBody>
      </p:sp>
      <p:sp>
        <p:nvSpPr>
          <p:cNvPr id="3" name="Content Placeholder 2">
            <a:extLst>
              <a:ext uri="{FF2B5EF4-FFF2-40B4-BE49-F238E27FC236}">
                <a16:creationId xmlns:a16="http://schemas.microsoft.com/office/drawing/2014/main" id="{CAE218CD-FF64-6E49-AFAA-6D76667E0144}"/>
              </a:ext>
            </a:extLst>
          </p:cNvPr>
          <p:cNvSpPr>
            <a:spLocks noGrp="1"/>
          </p:cNvSpPr>
          <p:nvPr>
            <p:ph idx="1"/>
          </p:nvPr>
        </p:nvSpPr>
        <p:spPr/>
        <p:txBody>
          <a:bodyPr/>
          <a:lstStyle/>
          <a:p>
            <a:r>
              <a:rPr lang="en-GB" dirty="0">
                <a:hlinkClick r:id="rId2"/>
              </a:rPr>
              <a:t>https://www.youtube.com/watch?v=vppFvq2quQ0&amp;feature=youtu.be</a:t>
            </a:r>
            <a:r>
              <a:rPr lang="en-GB"/>
              <a:t> </a:t>
            </a:r>
          </a:p>
        </p:txBody>
      </p:sp>
    </p:spTree>
    <p:extLst>
      <p:ext uri="{BB962C8B-B14F-4D97-AF65-F5344CB8AC3E}">
        <p14:creationId xmlns:p14="http://schemas.microsoft.com/office/powerpoint/2010/main" val="285078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E1C3B9-A116-4B5A-8E15-DB4B99E75C5E}"/>
              </a:ext>
            </a:extLst>
          </p:cNvPr>
          <p:cNvSpPr>
            <a:spLocks noGrp="1"/>
          </p:cNvSpPr>
          <p:nvPr>
            <p:ph type="title"/>
          </p:nvPr>
        </p:nvSpPr>
        <p:spPr>
          <a:xfrm>
            <a:off x="838200" y="3048364"/>
            <a:ext cx="10515600" cy="1325563"/>
          </a:xfrm>
        </p:spPr>
        <p:txBody>
          <a:bodyPr>
            <a:normAutofit/>
          </a:bodyPr>
          <a:lstStyle/>
          <a:p>
            <a:pPr algn="ctr"/>
            <a:r>
              <a:rPr lang="en-US" sz="5400" dirty="0"/>
              <a:t>Thank you</a:t>
            </a:r>
          </a:p>
        </p:txBody>
      </p:sp>
    </p:spTree>
    <p:extLst>
      <p:ext uri="{BB962C8B-B14F-4D97-AF65-F5344CB8AC3E}">
        <p14:creationId xmlns:p14="http://schemas.microsoft.com/office/powerpoint/2010/main" val="489513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DCEE19-0F68-B94A-A887-64399007C3BC}"/>
              </a:ext>
            </a:extLst>
          </p:cNvPr>
          <p:cNvSpPr>
            <a:spLocks noGrp="1"/>
          </p:cNvSpPr>
          <p:nvPr>
            <p:ph type="title"/>
          </p:nvPr>
        </p:nvSpPr>
        <p:spPr>
          <a:xfrm>
            <a:off x="251012" y="365125"/>
            <a:ext cx="2876550" cy="3274546"/>
          </a:xfrm>
        </p:spPr>
        <p:txBody>
          <a:bodyPr anchor="t"/>
          <a:lstStyle/>
          <a:p>
            <a:pPr algn="ctr"/>
            <a:r>
              <a:rPr lang="en-GB" b="1" dirty="0"/>
              <a:t>Types of Machine Learning</a:t>
            </a:r>
          </a:p>
        </p:txBody>
      </p:sp>
      <p:pic>
        <p:nvPicPr>
          <p:cNvPr id="6" name="Picture 5">
            <a:extLst>
              <a:ext uri="{FF2B5EF4-FFF2-40B4-BE49-F238E27FC236}">
                <a16:creationId xmlns:a16="http://schemas.microsoft.com/office/drawing/2014/main" id="{75C4C4D6-7B32-3D48-A35F-892036EBF281}"/>
              </a:ext>
            </a:extLst>
          </p:cNvPr>
          <p:cNvPicPr>
            <a:picLocks noChangeAspect="1"/>
          </p:cNvPicPr>
          <p:nvPr/>
        </p:nvPicPr>
        <p:blipFill>
          <a:blip r:embed="rId2"/>
          <a:stretch>
            <a:fillRect/>
          </a:stretch>
        </p:blipFill>
        <p:spPr>
          <a:xfrm>
            <a:off x="2846883" y="164353"/>
            <a:ext cx="9157979" cy="6550772"/>
          </a:xfrm>
          <a:prstGeom prst="rect">
            <a:avLst/>
          </a:prstGeom>
        </p:spPr>
      </p:pic>
      <p:sp>
        <p:nvSpPr>
          <p:cNvPr id="7" name="Rectangle 6">
            <a:extLst>
              <a:ext uri="{FF2B5EF4-FFF2-40B4-BE49-F238E27FC236}">
                <a16:creationId xmlns:a16="http://schemas.microsoft.com/office/drawing/2014/main" id="{51F4EFE4-FB7D-7D4D-BD0C-745A79445B9C}"/>
              </a:ext>
            </a:extLst>
          </p:cNvPr>
          <p:cNvSpPr/>
          <p:nvPr/>
        </p:nvSpPr>
        <p:spPr>
          <a:xfrm>
            <a:off x="79562" y="6068794"/>
            <a:ext cx="6096000" cy="646331"/>
          </a:xfrm>
          <a:prstGeom prst="rect">
            <a:avLst/>
          </a:prstGeom>
        </p:spPr>
        <p:txBody>
          <a:bodyPr>
            <a:spAutoFit/>
          </a:bodyPr>
          <a:lstStyle/>
          <a:p>
            <a:r>
              <a:rPr lang="en-GB" dirty="0"/>
              <a:t>Reference: https://</a:t>
            </a:r>
            <a:r>
              <a:rPr lang="en-GB" dirty="0" err="1"/>
              <a:t>towardsdatascience.com</a:t>
            </a:r>
            <a:r>
              <a:rPr lang="en-GB" dirty="0"/>
              <a:t>/machine-learning-types-2-c1291d4f04b1</a:t>
            </a:r>
          </a:p>
        </p:txBody>
      </p:sp>
    </p:spTree>
    <p:extLst>
      <p:ext uri="{BB962C8B-B14F-4D97-AF65-F5344CB8AC3E}">
        <p14:creationId xmlns:p14="http://schemas.microsoft.com/office/powerpoint/2010/main" val="3772371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AAF5-B59D-4F5A-AD66-65CBBB90F6B7}"/>
              </a:ext>
            </a:extLst>
          </p:cNvPr>
          <p:cNvSpPr>
            <a:spLocks noGrp="1"/>
          </p:cNvSpPr>
          <p:nvPr>
            <p:ph type="title"/>
          </p:nvPr>
        </p:nvSpPr>
        <p:spPr/>
        <p:txBody>
          <a:bodyPr/>
          <a:lstStyle/>
          <a:p>
            <a:r>
              <a:rPr lang="en-US" dirty="0"/>
              <a:t>Supervised learning</a:t>
            </a:r>
          </a:p>
        </p:txBody>
      </p:sp>
      <p:pic>
        <p:nvPicPr>
          <p:cNvPr id="6" name="Content Placeholder 5">
            <a:extLst>
              <a:ext uri="{FF2B5EF4-FFF2-40B4-BE49-F238E27FC236}">
                <a16:creationId xmlns:a16="http://schemas.microsoft.com/office/drawing/2014/main" id="{E7E65EDE-4628-429C-BE50-024F6DD5AC6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085939" y="2005781"/>
            <a:ext cx="4425998" cy="2505037"/>
          </a:xfrm>
        </p:spPr>
      </p:pic>
      <p:sp>
        <p:nvSpPr>
          <p:cNvPr id="4" name="Content Placeholder 3">
            <a:extLst>
              <a:ext uri="{FF2B5EF4-FFF2-40B4-BE49-F238E27FC236}">
                <a16:creationId xmlns:a16="http://schemas.microsoft.com/office/drawing/2014/main" id="{E6983C56-15E8-4506-9A9B-C91F777BEE7D}"/>
              </a:ext>
            </a:extLst>
          </p:cNvPr>
          <p:cNvSpPr>
            <a:spLocks noGrp="1"/>
          </p:cNvSpPr>
          <p:nvPr>
            <p:ph sz="half" idx="2"/>
          </p:nvPr>
        </p:nvSpPr>
        <p:spPr>
          <a:xfrm>
            <a:off x="6172200" y="1690688"/>
            <a:ext cx="5643282" cy="4486275"/>
          </a:xfrm>
        </p:spPr>
        <p:txBody>
          <a:bodyPr>
            <a:normAutofit/>
          </a:bodyPr>
          <a:lstStyle/>
          <a:p>
            <a:r>
              <a:rPr lang="en-US" sz="2400" dirty="0"/>
              <a:t>Supervised learning: the machine learning model is trained on many labelled examples of input-output pairs. </a:t>
            </a:r>
          </a:p>
          <a:p>
            <a:r>
              <a:rPr lang="en-US" sz="2400" dirty="0"/>
              <a:t>Such that when presented with a novel input, the model can estimate accurately what the correct output should be.</a:t>
            </a:r>
          </a:p>
          <a:p>
            <a:r>
              <a:rPr lang="en-US" sz="2400" dirty="0"/>
              <a:t>Data(x, y): x is input data, y is label</a:t>
            </a:r>
          </a:p>
          <a:p>
            <a:r>
              <a:rPr lang="en-US" sz="2400" dirty="0"/>
              <a:t>Goal: learn a function to map x -&gt; y</a:t>
            </a:r>
          </a:p>
          <a:p>
            <a:r>
              <a:rPr lang="en-US" sz="2400" dirty="0"/>
              <a:t>Examples include; Classification, regression object detection, image captioning etc. </a:t>
            </a:r>
          </a:p>
        </p:txBody>
      </p:sp>
      <p:sp>
        <p:nvSpPr>
          <p:cNvPr id="7" name="TextBox 6">
            <a:extLst>
              <a:ext uri="{FF2B5EF4-FFF2-40B4-BE49-F238E27FC236}">
                <a16:creationId xmlns:a16="http://schemas.microsoft.com/office/drawing/2014/main" id="{C0DCA26B-20CC-4071-A440-FA38CF3B0A76}"/>
              </a:ext>
            </a:extLst>
          </p:cNvPr>
          <p:cNvSpPr txBox="1"/>
          <p:nvPr/>
        </p:nvSpPr>
        <p:spPr>
          <a:xfrm>
            <a:off x="386810" y="4510818"/>
            <a:ext cx="5603393" cy="400110"/>
          </a:xfrm>
          <a:prstGeom prst="rect">
            <a:avLst/>
          </a:prstGeom>
          <a:noFill/>
        </p:spPr>
        <p:txBody>
          <a:bodyPr wrap="none" rtlCol="0">
            <a:spAutoFit/>
          </a:bodyPr>
          <a:lstStyle/>
          <a:p>
            <a:r>
              <a:rPr lang="en-US" sz="2000" dirty="0"/>
              <a:t>Supervised learning task in the form of classification</a:t>
            </a:r>
          </a:p>
        </p:txBody>
      </p:sp>
    </p:spTree>
    <p:extLst>
      <p:ext uri="{BB962C8B-B14F-4D97-AF65-F5344CB8AC3E}">
        <p14:creationId xmlns:p14="http://schemas.microsoft.com/office/powerpoint/2010/main" val="593637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004E62-8248-8349-BA20-9255286E7526}"/>
              </a:ext>
            </a:extLst>
          </p:cNvPr>
          <p:cNvSpPr>
            <a:spLocks noGrp="1"/>
          </p:cNvSpPr>
          <p:nvPr>
            <p:ph type="title"/>
          </p:nvPr>
        </p:nvSpPr>
        <p:spPr>
          <a:xfrm>
            <a:off x="412376" y="365125"/>
            <a:ext cx="11421036" cy="1325563"/>
          </a:xfrm>
        </p:spPr>
        <p:txBody>
          <a:bodyPr/>
          <a:lstStyle/>
          <a:p>
            <a:r>
              <a:rPr lang="en-GB" dirty="0"/>
              <a:t>Supervised Learning: Classification vs. Regression</a:t>
            </a:r>
          </a:p>
        </p:txBody>
      </p:sp>
      <p:pic>
        <p:nvPicPr>
          <p:cNvPr id="8" name="Content Placeholder 7">
            <a:extLst>
              <a:ext uri="{FF2B5EF4-FFF2-40B4-BE49-F238E27FC236}">
                <a16:creationId xmlns:a16="http://schemas.microsoft.com/office/drawing/2014/main" id="{45C419B3-6DDD-E240-A495-A4B79CC7D6CE}"/>
              </a:ext>
            </a:extLst>
          </p:cNvPr>
          <p:cNvPicPr>
            <a:picLocks noGrp="1" noChangeAspect="1"/>
          </p:cNvPicPr>
          <p:nvPr>
            <p:ph idx="1"/>
          </p:nvPr>
        </p:nvPicPr>
        <p:blipFill>
          <a:blip r:embed="rId2"/>
          <a:stretch>
            <a:fillRect/>
          </a:stretch>
        </p:blipFill>
        <p:spPr>
          <a:xfrm>
            <a:off x="412376" y="2187702"/>
            <a:ext cx="11426482" cy="3359385"/>
          </a:xfrm>
          <a:prstGeom prst="rect">
            <a:avLst/>
          </a:prstGeom>
        </p:spPr>
      </p:pic>
      <p:sp>
        <p:nvSpPr>
          <p:cNvPr id="9" name="Rectangle 8">
            <a:extLst>
              <a:ext uri="{FF2B5EF4-FFF2-40B4-BE49-F238E27FC236}">
                <a16:creationId xmlns:a16="http://schemas.microsoft.com/office/drawing/2014/main" id="{A7878D44-433E-754F-905A-716885A00041}"/>
              </a:ext>
            </a:extLst>
          </p:cNvPr>
          <p:cNvSpPr/>
          <p:nvPr/>
        </p:nvSpPr>
        <p:spPr>
          <a:xfrm>
            <a:off x="179294" y="5934670"/>
            <a:ext cx="11654118" cy="369332"/>
          </a:xfrm>
          <a:prstGeom prst="rect">
            <a:avLst/>
          </a:prstGeom>
        </p:spPr>
        <p:txBody>
          <a:bodyPr wrap="square">
            <a:spAutoFit/>
          </a:bodyPr>
          <a:lstStyle/>
          <a:p>
            <a:r>
              <a:rPr lang="en-GB" dirty="0"/>
              <a:t>Reference: https://</a:t>
            </a:r>
            <a:r>
              <a:rPr lang="en-GB" dirty="0" err="1"/>
              <a:t>towardsdatascience.com</a:t>
            </a:r>
            <a:r>
              <a:rPr lang="en-GB" dirty="0"/>
              <a:t>/coding-deep-learning-for-beginners-types-of-machine-learning-b9e651e1ed9d</a:t>
            </a:r>
          </a:p>
        </p:txBody>
      </p:sp>
    </p:spTree>
    <p:extLst>
      <p:ext uri="{BB962C8B-B14F-4D97-AF65-F5344CB8AC3E}">
        <p14:creationId xmlns:p14="http://schemas.microsoft.com/office/powerpoint/2010/main" val="4113778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AAF5-B59D-4F5A-AD66-65CBBB90F6B7}"/>
              </a:ext>
            </a:extLst>
          </p:cNvPr>
          <p:cNvSpPr>
            <a:spLocks noGrp="1"/>
          </p:cNvSpPr>
          <p:nvPr>
            <p:ph type="title"/>
          </p:nvPr>
        </p:nvSpPr>
        <p:spPr/>
        <p:txBody>
          <a:bodyPr/>
          <a:lstStyle/>
          <a:p>
            <a:r>
              <a:rPr lang="en-US" dirty="0"/>
              <a:t>Unsupervised learning</a:t>
            </a:r>
          </a:p>
        </p:txBody>
      </p:sp>
      <p:sp>
        <p:nvSpPr>
          <p:cNvPr id="4" name="Content Placeholder 3">
            <a:extLst>
              <a:ext uri="{FF2B5EF4-FFF2-40B4-BE49-F238E27FC236}">
                <a16:creationId xmlns:a16="http://schemas.microsoft.com/office/drawing/2014/main" id="{E6983C56-15E8-4506-9A9B-C91F777BEE7D}"/>
              </a:ext>
            </a:extLst>
          </p:cNvPr>
          <p:cNvSpPr>
            <a:spLocks noGrp="1"/>
          </p:cNvSpPr>
          <p:nvPr>
            <p:ph sz="half" idx="2"/>
          </p:nvPr>
        </p:nvSpPr>
        <p:spPr>
          <a:xfrm>
            <a:off x="6172199" y="1825625"/>
            <a:ext cx="5464277" cy="4545678"/>
          </a:xfrm>
        </p:spPr>
        <p:txBody>
          <a:bodyPr>
            <a:normAutofit/>
          </a:bodyPr>
          <a:lstStyle/>
          <a:p>
            <a:r>
              <a:rPr lang="en-US" sz="2400" dirty="0"/>
              <a:t>Unsupervised learning: here the model extract useful information from unlabeled and unstructured data. </a:t>
            </a:r>
          </a:p>
          <a:p>
            <a:r>
              <a:rPr lang="en-US" sz="2400" dirty="0"/>
              <a:t>Data: x (raw data)</a:t>
            </a:r>
          </a:p>
          <a:p>
            <a:r>
              <a:rPr lang="en-US" sz="2400" dirty="0"/>
              <a:t>Goal: learn an underlining structure in the data that is not explicitly defined </a:t>
            </a:r>
          </a:p>
          <a:p>
            <a:r>
              <a:rPr lang="en-US" sz="2400" dirty="0"/>
              <a:t>Examples include; Clustering, density estimation, dimensionality reduction, etc. </a:t>
            </a:r>
          </a:p>
        </p:txBody>
      </p:sp>
      <p:pic>
        <p:nvPicPr>
          <p:cNvPr id="10" name="Content Placeholder 9">
            <a:extLst>
              <a:ext uri="{FF2B5EF4-FFF2-40B4-BE49-F238E27FC236}">
                <a16:creationId xmlns:a16="http://schemas.microsoft.com/office/drawing/2014/main" id="{9A45081C-6378-43EC-BA5A-3AB45281E4C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78543" y="1825625"/>
            <a:ext cx="5893658" cy="3404101"/>
          </a:xfrm>
        </p:spPr>
      </p:pic>
    </p:spTree>
    <p:extLst>
      <p:ext uri="{BB962C8B-B14F-4D97-AF65-F5344CB8AC3E}">
        <p14:creationId xmlns:p14="http://schemas.microsoft.com/office/powerpoint/2010/main" val="113446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7AD2E-A364-7D44-A92F-3E0EAA49C054}"/>
              </a:ext>
            </a:extLst>
          </p:cNvPr>
          <p:cNvSpPr>
            <a:spLocks noGrp="1"/>
          </p:cNvSpPr>
          <p:nvPr>
            <p:ph type="title"/>
          </p:nvPr>
        </p:nvSpPr>
        <p:spPr/>
        <p:txBody>
          <a:bodyPr/>
          <a:lstStyle/>
          <a:p>
            <a:r>
              <a:rPr lang="en-GB" dirty="0"/>
              <a:t>Semi-supervised learning</a:t>
            </a:r>
          </a:p>
        </p:txBody>
      </p:sp>
      <p:sp>
        <p:nvSpPr>
          <p:cNvPr id="4" name="Content Placeholder 3">
            <a:extLst>
              <a:ext uri="{FF2B5EF4-FFF2-40B4-BE49-F238E27FC236}">
                <a16:creationId xmlns:a16="http://schemas.microsoft.com/office/drawing/2014/main" id="{256188BD-250A-6541-8114-4CC19CEEC083}"/>
              </a:ext>
            </a:extLst>
          </p:cNvPr>
          <p:cNvSpPr>
            <a:spLocks noGrp="1"/>
          </p:cNvSpPr>
          <p:nvPr>
            <p:ph idx="1"/>
          </p:nvPr>
        </p:nvSpPr>
        <p:spPr/>
        <p:txBody>
          <a:bodyPr/>
          <a:lstStyle/>
          <a:p>
            <a:r>
              <a:rPr lang="en-GB" dirty="0"/>
              <a:t>Combination of supervised and unsupervised learning</a:t>
            </a:r>
          </a:p>
          <a:p>
            <a:r>
              <a:rPr lang="en-GB" dirty="0"/>
              <a:t>The algorithm learns from a data set that includes some labelled data and a large amount of unlabelled data</a:t>
            </a:r>
          </a:p>
        </p:txBody>
      </p:sp>
    </p:spTree>
    <p:extLst>
      <p:ext uri="{BB962C8B-B14F-4D97-AF65-F5344CB8AC3E}">
        <p14:creationId xmlns:p14="http://schemas.microsoft.com/office/powerpoint/2010/main" val="302701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0AAF5-B59D-4F5A-AD66-65CBBB90F6B7}"/>
              </a:ext>
            </a:extLst>
          </p:cNvPr>
          <p:cNvSpPr>
            <a:spLocks noGrp="1"/>
          </p:cNvSpPr>
          <p:nvPr>
            <p:ph type="title"/>
          </p:nvPr>
        </p:nvSpPr>
        <p:spPr/>
        <p:txBody>
          <a:bodyPr/>
          <a:lstStyle/>
          <a:p>
            <a:r>
              <a:rPr lang="en-US" dirty="0"/>
              <a:t>Reinforcement learning</a:t>
            </a:r>
          </a:p>
        </p:txBody>
      </p:sp>
      <p:sp>
        <p:nvSpPr>
          <p:cNvPr id="4" name="Content Placeholder 3">
            <a:extLst>
              <a:ext uri="{FF2B5EF4-FFF2-40B4-BE49-F238E27FC236}">
                <a16:creationId xmlns:a16="http://schemas.microsoft.com/office/drawing/2014/main" id="{E6983C56-15E8-4506-9A9B-C91F777BEE7D}"/>
              </a:ext>
            </a:extLst>
          </p:cNvPr>
          <p:cNvSpPr>
            <a:spLocks noGrp="1"/>
          </p:cNvSpPr>
          <p:nvPr>
            <p:ph sz="half" idx="2"/>
          </p:nvPr>
        </p:nvSpPr>
        <p:spPr>
          <a:xfrm>
            <a:off x="6172200" y="1834589"/>
            <a:ext cx="5181600" cy="4351338"/>
          </a:xfrm>
        </p:spPr>
        <p:txBody>
          <a:bodyPr>
            <a:normAutofit/>
          </a:bodyPr>
          <a:lstStyle/>
          <a:p>
            <a:r>
              <a:rPr lang="en-US" dirty="0"/>
              <a:t>Reinforcement learning involves problems where an </a:t>
            </a:r>
            <a:r>
              <a:rPr lang="en-US" b="1" dirty="0"/>
              <a:t>agent</a:t>
            </a:r>
            <a:r>
              <a:rPr lang="en-US" dirty="0"/>
              <a:t> interacts with an </a:t>
            </a:r>
            <a:r>
              <a:rPr lang="en-US" b="1" dirty="0"/>
              <a:t>environment</a:t>
            </a:r>
            <a:r>
              <a:rPr lang="en-US" dirty="0"/>
              <a:t> that provides numeric reward signals</a:t>
            </a:r>
          </a:p>
          <a:p>
            <a:r>
              <a:rPr lang="en-US" dirty="0"/>
              <a:t>Goal: learn how to take </a:t>
            </a:r>
            <a:r>
              <a:rPr lang="en-US" b="1" dirty="0"/>
              <a:t>actions</a:t>
            </a:r>
            <a:r>
              <a:rPr lang="en-US" dirty="0"/>
              <a:t> in a given </a:t>
            </a:r>
            <a:r>
              <a:rPr lang="en-US" b="1" dirty="0"/>
              <a:t>state</a:t>
            </a:r>
            <a:r>
              <a:rPr lang="en-US" dirty="0"/>
              <a:t>, in order to maximize the </a:t>
            </a:r>
            <a:r>
              <a:rPr lang="en-US" b="1" dirty="0"/>
              <a:t>reward</a:t>
            </a:r>
            <a:r>
              <a:rPr lang="en-US" dirty="0"/>
              <a:t>. </a:t>
            </a:r>
          </a:p>
          <a:p>
            <a:pPr marL="0" indent="0">
              <a:buNone/>
            </a:pPr>
            <a:endParaRPr lang="en-US" dirty="0"/>
          </a:p>
        </p:txBody>
      </p:sp>
      <p:pic>
        <p:nvPicPr>
          <p:cNvPr id="7" name="Content Placeholder 6">
            <a:extLst>
              <a:ext uri="{FF2B5EF4-FFF2-40B4-BE49-F238E27FC236}">
                <a16:creationId xmlns:a16="http://schemas.microsoft.com/office/drawing/2014/main" id="{037CDC8B-F9F9-4C8B-8509-52FF2352041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6065" y="2232400"/>
            <a:ext cx="5593736" cy="2147871"/>
          </a:xfrm>
        </p:spPr>
      </p:pic>
    </p:spTree>
    <p:extLst>
      <p:ext uri="{BB962C8B-B14F-4D97-AF65-F5344CB8AC3E}">
        <p14:creationId xmlns:p14="http://schemas.microsoft.com/office/powerpoint/2010/main" val="2986574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13010</TotalTime>
  <Words>2144</Words>
  <Application>Microsoft Macintosh PowerPoint</Application>
  <PresentationFormat>Widescreen</PresentationFormat>
  <Paragraphs>257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Cambria Math</vt:lpstr>
      <vt:lpstr>Monotype Corsiva</vt:lpstr>
      <vt:lpstr>Office Theme</vt:lpstr>
      <vt:lpstr>Reinforcement Learning</vt:lpstr>
      <vt:lpstr>Outline</vt:lpstr>
      <vt:lpstr>Machine Learning Overview</vt:lpstr>
      <vt:lpstr>Types of Machine Learning</vt:lpstr>
      <vt:lpstr>Supervised learning</vt:lpstr>
      <vt:lpstr>Supervised Learning: Classification vs. Regression</vt:lpstr>
      <vt:lpstr>Unsupervised learning</vt:lpstr>
      <vt:lpstr>Semi-supervised learning</vt:lpstr>
      <vt:lpstr>Reinforcement learning</vt:lpstr>
      <vt:lpstr>Reinforcement Learning</vt:lpstr>
      <vt:lpstr>Supervised Learning versus  Reinforcement Learning</vt:lpstr>
      <vt:lpstr>Reinforcement learning definitions </vt:lpstr>
      <vt:lpstr>Reinforcement learning definitions contd.... </vt:lpstr>
      <vt:lpstr>Toy Example</vt:lpstr>
      <vt:lpstr>Toy Example – Examples of Effects of Actions</vt:lpstr>
      <vt:lpstr>Reinforcement Learning Examples</vt:lpstr>
      <vt:lpstr>Reinforcement Learning Examples</vt:lpstr>
      <vt:lpstr>Reinforcement Learning Examples</vt:lpstr>
      <vt:lpstr>Reinforcement Learning Examples</vt:lpstr>
      <vt:lpstr>Markov Decision Process</vt:lpstr>
      <vt:lpstr>Markov Decision Process</vt:lpstr>
      <vt:lpstr>The optimal policy</vt:lpstr>
      <vt:lpstr>Value function and Q-value function</vt:lpstr>
      <vt:lpstr>Q-Table</vt:lpstr>
      <vt:lpstr>Bellman Equation for updating the Q-values</vt:lpstr>
      <vt:lpstr>Q-learning</vt:lpstr>
      <vt:lpstr>Q-learning - Algorithm</vt:lpstr>
      <vt:lpstr>Q-Learning Algorithm</vt:lpstr>
      <vt:lpstr>Building a simple Q-learning agent</vt:lpstr>
      <vt:lpstr>Recap</vt:lpstr>
      <vt:lpstr>Where to go from here?</vt:lpstr>
      <vt:lpstr>Further Reading</vt:lpstr>
      <vt:lpstr>Examples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dc:title>
  <dc:creator>Ugot</dc:creator>
  <cp:lastModifiedBy>Ayorkor Korsah</cp:lastModifiedBy>
  <cp:revision>68</cp:revision>
  <dcterms:created xsi:type="dcterms:W3CDTF">2018-10-04T03:27:55Z</dcterms:created>
  <dcterms:modified xsi:type="dcterms:W3CDTF">2019-02-25T09:36:44Z</dcterms:modified>
</cp:coreProperties>
</file>